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modernComment_1D1_8D148958.xml" ContentType="application/vnd.ms-powerpoint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notesMasterIdLst>
    <p:notesMasterId r:id="rId59"/>
  </p:notesMasterIdLst>
  <p:sldIdLst>
    <p:sldId id="256" r:id="rId6"/>
    <p:sldId id="488" r:id="rId7"/>
    <p:sldId id="497" r:id="rId8"/>
    <p:sldId id="498" r:id="rId9"/>
    <p:sldId id="492" r:id="rId10"/>
    <p:sldId id="404" r:id="rId11"/>
    <p:sldId id="470" r:id="rId12"/>
    <p:sldId id="437" r:id="rId13"/>
    <p:sldId id="460" r:id="rId14"/>
    <p:sldId id="439" r:id="rId15"/>
    <p:sldId id="438" r:id="rId16"/>
    <p:sldId id="525" r:id="rId17"/>
    <p:sldId id="465" r:id="rId18"/>
    <p:sldId id="472" r:id="rId19"/>
    <p:sldId id="473" r:id="rId20"/>
    <p:sldId id="474" r:id="rId21"/>
    <p:sldId id="505" r:id="rId22"/>
    <p:sldId id="478" r:id="rId23"/>
    <p:sldId id="537" r:id="rId24"/>
    <p:sldId id="538" r:id="rId25"/>
    <p:sldId id="477" r:id="rId26"/>
    <p:sldId id="442" r:id="rId27"/>
    <p:sldId id="468" r:id="rId28"/>
    <p:sldId id="475" r:id="rId29"/>
    <p:sldId id="480" r:id="rId30"/>
    <p:sldId id="479" r:id="rId31"/>
    <p:sldId id="483" r:id="rId32"/>
    <p:sldId id="482" r:id="rId33"/>
    <p:sldId id="526" r:id="rId34"/>
    <p:sldId id="527" r:id="rId35"/>
    <p:sldId id="528" r:id="rId36"/>
    <p:sldId id="507" r:id="rId37"/>
    <p:sldId id="529" r:id="rId38"/>
    <p:sldId id="530" r:id="rId39"/>
    <p:sldId id="531" r:id="rId40"/>
    <p:sldId id="481" r:id="rId41"/>
    <p:sldId id="485" r:id="rId42"/>
    <p:sldId id="486" r:id="rId43"/>
    <p:sldId id="532" r:id="rId44"/>
    <p:sldId id="533" r:id="rId45"/>
    <p:sldId id="534" r:id="rId46"/>
    <p:sldId id="535" r:id="rId47"/>
    <p:sldId id="487" r:id="rId48"/>
    <p:sldId id="520" r:id="rId49"/>
    <p:sldId id="523" r:id="rId50"/>
    <p:sldId id="539" r:id="rId51"/>
    <p:sldId id="522" r:id="rId52"/>
    <p:sldId id="524" r:id="rId53"/>
    <p:sldId id="491" r:id="rId54"/>
    <p:sldId id="493" r:id="rId55"/>
    <p:sldId id="496" r:id="rId56"/>
    <p:sldId id="495" r:id="rId57"/>
    <p:sldId id="321" r:id="rId58"/>
  </p:sldIdLst>
  <p:sldSz cx="12192000" cy="6858000"/>
  <p:notesSz cx="7104063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604F460-33AF-CF99-C86A-5D1348698404}" name="Štantejská Eva Mgr. et Mgr., Ph.D. (MPSV)" initials="EŠ" userId="S::eva.stantejska@mpsv.gov.cz::a59093e6-bb74-4c4d-87a8-f0d9929d871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9EA"/>
    <a:srgbClr val="FFAA00"/>
    <a:srgbClr val="0073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C4EBBC-E112-4519-BB26-1C051592C279}" v="4" dt="2026-07-24T17:14:09.8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Střední styl 3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44" autoAdjust="0"/>
    <p:restoredTop sz="90616" autoAdjust="0"/>
  </p:normalViewPr>
  <p:slideViewPr>
    <p:cSldViewPr snapToGrid="0">
      <p:cViewPr varScale="1">
        <p:scale>
          <a:sx n="100" d="100"/>
          <a:sy n="100" d="100"/>
        </p:scale>
        <p:origin x="116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85" d="100"/>
        <a:sy n="85" d="100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microsoft.com/office/2018/10/relationships/authors" Target="authors.xml"/><Relationship Id="rId5" Type="http://schemas.openxmlformats.org/officeDocument/2006/relationships/slideMaster" Target="slideMasters/slideMaster2.xml"/><Relationship Id="rId61" Type="http://schemas.openxmlformats.org/officeDocument/2006/relationships/viewProps" Target="viewProp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microsoft.com/office/2016/11/relationships/changesInfo" Target="changesInfos/changesInfo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presProps" Target="presProps.xml"/><Relationship Id="rId65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chopárková Karolína Mgr., MBA (MPSV)" userId="b803e0ab-46de-426e-a656-b40c0acc8dc2" providerId="ADAL" clId="{5745C930-9C9E-415A-90AD-855B8653F176}"/>
    <pc:docChg chg="modSld sldOrd modNotesMaster">
      <pc:chgData name="Suchopárková Karolína Mgr., MBA (MPSV)" userId="b803e0ab-46de-426e-a656-b40c0acc8dc2" providerId="ADAL" clId="{5745C930-9C9E-415A-90AD-855B8653F176}" dt="2026-07-24T17:15:21.650" v="6"/>
      <pc:docMkLst>
        <pc:docMk/>
      </pc:docMkLst>
      <pc:sldChg chg="ord">
        <pc:chgData name="Suchopárková Karolína Mgr., MBA (MPSV)" userId="b803e0ab-46de-426e-a656-b40c0acc8dc2" providerId="ADAL" clId="{5745C930-9C9E-415A-90AD-855B8653F176}" dt="2026-07-24T17:15:21.650" v="6"/>
        <pc:sldMkLst>
          <pc:docMk/>
          <pc:sldMk cId="2266348932" sldId="460"/>
        </pc:sldMkLst>
      </pc:sldChg>
      <pc:sldChg chg="modSp">
        <pc:chgData name="Suchopárková Karolína Mgr., MBA (MPSV)" userId="b803e0ab-46de-426e-a656-b40c0acc8dc2" providerId="ADAL" clId="{5745C930-9C9E-415A-90AD-855B8653F176}" dt="2026-07-24T16:47:28.920" v="0"/>
        <pc:sldMkLst>
          <pc:docMk/>
          <pc:sldMk cId="3686087741" sldId="536"/>
        </pc:sldMkLst>
        <pc:spChg chg="mod">
          <ac:chgData name="Suchopárková Karolína Mgr., MBA (MPSV)" userId="b803e0ab-46de-426e-a656-b40c0acc8dc2" providerId="ADAL" clId="{5745C930-9C9E-415A-90AD-855B8653F176}" dt="2026-07-24T16:47:28.920" v="0"/>
          <ac:spMkLst>
            <pc:docMk/>
            <pc:sldMk cId="3686087741" sldId="536"/>
            <ac:spMk id="2" creationId="{FB959801-7D0A-BD3D-A166-230958D24D71}"/>
          </ac:spMkLst>
        </pc:spChg>
      </pc:sldChg>
      <pc:sldChg chg="modSp">
        <pc:chgData name="Suchopárková Karolína Mgr., MBA (MPSV)" userId="b803e0ab-46de-426e-a656-b40c0acc8dc2" providerId="ADAL" clId="{5745C930-9C9E-415A-90AD-855B8653F176}" dt="2026-07-24T16:48:53.366" v="1"/>
        <pc:sldMkLst>
          <pc:docMk/>
          <pc:sldMk cId="554593713" sldId="537"/>
        </pc:sldMkLst>
        <pc:spChg chg="mod">
          <ac:chgData name="Suchopárková Karolína Mgr., MBA (MPSV)" userId="b803e0ab-46de-426e-a656-b40c0acc8dc2" providerId="ADAL" clId="{5745C930-9C9E-415A-90AD-855B8653F176}" dt="2026-07-24T16:48:53.366" v="1"/>
          <ac:spMkLst>
            <pc:docMk/>
            <pc:sldMk cId="554593713" sldId="537"/>
            <ac:spMk id="4" creationId="{128B3ECE-B1A8-D450-B681-D66276822511}"/>
          </ac:spMkLst>
        </pc:spChg>
      </pc:sldChg>
      <pc:sldChg chg="ord">
        <pc:chgData name="Suchopárková Karolína Mgr., MBA (MPSV)" userId="b803e0ab-46de-426e-a656-b40c0acc8dc2" providerId="ADAL" clId="{5745C930-9C9E-415A-90AD-855B8653F176}" dt="2026-07-24T16:52:49.608" v="3"/>
        <pc:sldMkLst>
          <pc:docMk/>
          <pc:sldMk cId="3486741213" sldId="538"/>
        </pc:sldMkLst>
      </pc:sldChg>
      <pc:sldChg chg="addSp">
        <pc:chgData name="Suchopárková Karolína Mgr., MBA (MPSV)" userId="b803e0ab-46de-426e-a656-b40c0acc8dc2" providerId="ADAL" clId="{5745C930-9C9E-415A-90AD-855B8653F176}" dt="2026-07-24T17:05:19.126" v="4"/>
        <pc:sldMkLst>
          <pc:docMk/>
          <pc:sldMk cId="732485813" sldId="539"/>
        </pc:sldMkLst>
        <pc:picChg chg="add">
          <ac:chgData name="Suchopárková Karolína Mgr., MBA (MPSV)" userId="b803e0ab-46de-426e-a656-b40c0acc8dc2" providerId="ADAL" clId="{5745C930-9C9E-415A-90AD-855B8653F176}" dt="2026-07-24T17:05:19.126" v="4"/>
          <ac:picMkLst>
            <pc:docMk/>
            <pc:sldMk cId="732485813" sldId="539"/>
            <ac:picMk id="3" creationId="{6E808E89-931C-5C61-C2BA-D1EF4728CDF9}"/>
          </ac:picMkLst>
        </pc:picChg>
      </pc:sldChg>
    </pc:docChg>
  </pc:docChgLst>
</pc:chgInfo>
</file>

<file path=ppt/comments/modernComment_1D1_8D14895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105E048-B79C-4E17-BF6E-2E3959316E1C}" authorId="{F604F460-33AF-CF99-C86A-5D1348698404}" created="2026-07-13T06:39:23.289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366933336" sldId="465"/>
      <ac:spMk id="3" creationId="{40BE90DB-C109-B59B-C5EE-660147356116}"/>
      <ac:txMk cp="376">
        <ac:context len="564" hash="2478331608"/>
      </ac:txMk>
    </ac:txMkLst>
    <p188:pos x="6896101" y="3614737"/>
    <p188:txBody>
      <a:bodyPr/>
      <a:lstStyle/>
      <a:p>
        <a:r>
          <a:rPr lang="cs-CZ"/>
          <a:t>Poskytována poskytovatelem, prostřednictvím zaměstnanců</a:t>
        </a:r>
      </a:p>
    </p188:txBody>
  </p188:cm>
</p188:cmLst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svg"/><Relationship Id="rId1" Type="http://schemas.openxmlformats.org/officeDocument/2006/relationships/image" Target="../media/image2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svg"/><Relationship Id="rId1" Type="http://schemas.openxmlformats.org/officeDocument/2006/relationships/image" Target="../media/image2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06A843-B84C-4F10-A94B-112227BC8101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D81330-57EE-4A4F-B8B9-C7FE8E5DBF00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Realizovat kurz může jakýkoliv vzdělavatel, který splní podmínky stanovené pro vzdělávání pracovníků v sociálních službách,</a:t>
          </a:r>
          <a:endParaRPr lang="en-US" dirty="0"/>
        </a:p>
      </dgm:t>
    </dgm:pt>
    <dgm:pt modelId="{9846FF8F-84C7-45ED-9BC6-4F393A99AD13}" type="parTrans" cxnId="{42F69B22-8F3A-4781-B8E0-EC5439E13F1F}">
      <dgm:prSet/>
      <dgm:spPr/>
      <dgm:t>
        <a:bodyPr/>
        <a:lstStyle/>
        <a:p>
          <a:endParaRPr lang="en-US"/>
        </a:p>
      </dgm:t>
    </dgm:pt>
    <dgm:pt modelId="{5BB0ADE7-6A5B-45CF-A01A-DF40BE938A5A}" type="sibTrans" cxnId="{42F69B22-8F3A-4781-B8E0-EC5439E13F1F}">
      <dgm:prSet/>
      <dgm:spPr/>
      <dgm:t>
        <a:bodyPr/>
        <a:lstStyle/>
        <a:p>
          <a:endParaRPr lang="en-US"/>
        </a:p>
      </dgm:t>
    </dgm:pt>
    <dgm:pt modelId="{9784127C-E2B4-44A3-B230-848130E3AD68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Před realizací musí získat akreditaci Ministerstva práce a sociálních věcí.</a:t>
          </a:r>
        </a:p>
      </dgm:t>
    </dgm:pt>
    <dgm:pt modelId="{DF34F663-447B-4332-BCF5-339104348A2F}" type="parTrans" cxnId="{74021D03-E8D6-4C14-86A6-A883BC5E5AA6}">
      <dgm:prSet/>
      <dgm:spPr/>
      <dgm:t>
        <a:bodyPr/>
        <a:lstStyle/>
        <a:p>
          <a:endParaRPr lang="en-US"/>
        </a:p>
      </dgm:t>
    </dgm:pt>
    <dgm:pt modelId="{4AF8786D-E6F2-4563-96D3-BEE133C7FC50}" type="sibTrans" cxnId="{74021D03-E8D6-4C14-86A6-A883BC5E5AA6}">
      <dgm:prSet/>
      <dgm:spPr/>
      <dgm:t>
        <a:bodyPr/>
        <a:lstStyle/>
        <a:p>
          <a:endParaRPr lang="en-US"/>
        </a:p>
      </dgm:t>
    </dgm:pt>
    <dgm:pt modelId="{C3825F59-1AB4-4DC3-BA3A-F04C761AF253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Nejde o kurz omezený na vybrané instituce – systém je otevřený, při zachování jednotných požadavků na obsah, rozsah a kvalitu.</a:t>
          </a:r>
          <a:endParaRPr lang="en-US" dirty="0"/>
        </a:p>
      </dgm:t>
    </dgm:pt>
    <dgm:pt modelId="{FC26D017-A790-4BDD-BBA9-3CDCAB90CEF1}" type="parTrans" cxnId="{CD9BBFE8-3EED-4B14-AF04-F1D41B154532}">
      <dgm:prSet/>
      <dgm:spPr/>
      <dgm:t>
        <a:bodyPr/>
        <a:lstStyle/>
        <a:p>
          <a:endParaRPr lang="en-US"/>
        </a:p>
      </dgm:t>
    </dgm:pt>
    <dgm:pt modelId="{27EBE203-B336-4299-8A72-2EDE739C6F04}" type="sibTrans" cxnId="{CD9BBFE8-3EED-4B14-AF04-F1D41B154532}">
      <dgm:prSet/>
      <dgm:spPr/>
      <dgm:t>
        <a:bodyPr/>
        <a:lstStyle/>
        <a:p>
          <a:endParaRPr lang="en-US"/>
        </a:p>
      </dgm:t>
    </dgm:pt>
    <dgm:pt modelId="{1C8BD69D-72FF-438A-84A3-FDF8A2F50CB8}" type="pres">
      <dgm:prSet presAssocID="{8706A843-B84C-4F10-A94B-112227BC8101}" presName="root" presStyleCnt="0">
        <dgm:presLayoutVars>
          <dgm:dir/>
          <dgm:resizeHandles val="exact"/>
        </dgm:presLayoutVars>
      </dgm:prSet>
      <dgm:spPr/>
    </dgm:pt>
    <dgm:pt modelId="{8C7FF978-D69F-464C-A8C4-6D14651C2075}" type="pres">
      <dgm:prSet presAssocID="{C3825F59-1AB4-4DC3-BA3A-F04C761AF253}" presName="compNode" presStyleCnt="0"/>
      <dgm:spPr/>
    </dgm:pt>
    <dgm:pt modelId="{02A1FDE9-7F01-4F9B-9D56-D2B6E5C53544}" type="pres">
      <dgm:prSet presAssocID="{C3825F59-1AB4-4DC3-BA3A-F04C761AF253}" presName="bgRect" presStyleLbl="bgShp" presStyleIdx="0" presStyleCnt="3"/>
      <dgm:spPr/>
    </dgm:pt>
    <dgm:pt modelId="{BDEA84B6-FF31-43BC-9187-465426395693}" type="pres">
      <dgm:prSet presAssocID="{C3825F59-1AB4-4DC3-BA3A-F04C761AF253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udce"/>
        </a:ext>
      </dgm:extLst>
    </dgm:pt>
    <dgm:pt modelId="{75F671F1-0F07-40E1-A6E8-E2DE935D0C4D}" type="pres">
      <dgm:prSet presAssocID="{C3825F59-1AB4-4DC3-BA3A-F04C761AF253}" presName="spaceRect" presStyleCnt="0"/>
      <dgm:spPr/>
    </dgm:pt>
    <dgm:pt modelId="{EE84BD2B-541A-44F2-A18E-878CB39F073E}" type="pres">
      <dgm:prSet presAssocID="{C3825F59-1AB4-4DC3-BA3A-F04C761AF253}" presName="parTx" presStyleLbl="revTx" presStyleIdx="0" presStyleCnt="3">
        <dgm:presLayoutVars>
          <dgm:chMax val="0"/>
          <dgm:chPref val="0"/>
        </dgm:presLayoutVars>
      </dgm:prSet>
      <dgm:spPr/>
    </dgm:pt>
    <dgm:pt modelId="{ADAD616E-CAE1-45E6-B5F7-2EF2360BF7D5}" type="pres">
      <dgm:prSet presAssocID="{27EBE203-B336-4299-8A72-2EDE739C6F04}" presName="sibTrans" presStyleCnt="0"/>
      <dgm:spPr/>
    </dgm:pt>
    <dgm:pt modelId="{34D0E887-02BD-4F9B-A78A-B8549B1A1370}" type="pres">
      <dgm:prSet presAssocID="{0CD81330-57EE-4A4F-B8B9-C7FE8E5DBF00}" presName="compNode" presStyleCnt="0"/>
      <dgm:spPr/>
    </dgm:pt>
    <dgm:pt modelId="{0C5F6010-7004-40A2-ADC3-A71A65BA7855}" type="pres">
      <dgm:prSet presAssocID="{0CD81330-57EE-4A4F-B8B9-C7FE8E5DBF00}" presName="bgRect" presStyleLbl="bgShp" presStyleIdx="1" presStyleCnt="3"/>
      <dgm:spPr/>
    </dgm:pt>
    <dgm:pt modelId="{7717DEDD-0920-49F0-94E1-8F070B2B4A3B}" type="pres">
      <dgm:prSet presAssocID="{0CD81330-57EE-4A4F-B8B9-C7FE8E5DBF00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nihy"/>
        </a:ext>
      </dgm:extLst>
    </dgm:pt>
    <dgm:pt modelId="{F615E37B-1A83-4ED5-8FCC-408E0970C235}" type="pres">
      <dgm:prSet presAssocID="{0CD81330-57EE-4A4F-B8B9-C7FE8E5DBF00}" presName="spaceRect" presStyleCnt="0"/>
      <dgm:spPr/>
    </dgm:pt>
    <dgm:pt modelId="{9F9925FF-FEAC-49E1-9D8B-37ACF2A44CE5}" type="pres">
      <dgm:prSet presAssocID="{0CD81330-57EE-4A4F-B8B9-C7FE8E5DBF00}" presName="parTx" presStyleLbl="revTx" presStyleIdx="1" presStyleCnt="3">
        <dgm:presLayoutVars>
          <dgm:chMax val="0"/>
          <dgm:chPref val="0"/>
        </dgm:presLayoutVars>
      </dgm:prSet>
      <dgm:spPr/>
    </dgm:pt>
    <dgm:pt modelId="{168037D0-BEAD-4370-970B-DE76E31D7A86}" type="pres">
      <dgm:prSet presAssocID="{5BB0ADE7-6A5B-45CF-A01A-DF40BE938A5A}" presName="sibTrans" presStyleCnt="0"/>
      <dgm:spPr/>
    </dgm:pt>
    <dgm:pt modelId="{E099658B-746D-43D8-8C49-5DFC29A34924}" type="pres">
      <dgm:prSet presAssocID="{9784127C-E2B4-44A3-B230-848130E3AD68}" presName="compNode" presStyleCnt="0"/>
      <dgm:spPr/>
    </dgm:pt>
    <dgm:pt modelId="{C81453FA-7672-4EE6-BD4C-91FDD5B7C081}" type="pres">
      <dgm:prSet presAssocID="{9784127C-E2B4-44A3-B230-848130E3AD68}" presName="bgRect" presStyleLbl="bgShp" presStyleIdx="2" presStyleCnt="3"/>
      <dgm:spPr/>
    </dgm:pt>
    <dgm:pt modelId="{0F54D93F-0921-4E34-AB0F-475AB284279E}" type="pres">
      <dgm:prSet presAssocID="{9784127C-E2B4-44A3-B230-848130E3AD68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"/>
        </a:ext>
      </dgm:extLst>
    </dgm:pt>
    <dgm:pt modelId="{645BAC9E-C7DF-42A0-A5B8-1B098F50C629}" type="pres">
      <dgm:prSet presAssocID="{9784127C-E2B4-44A3-B230-848130E3AD68}" presName="spaceRect" presStyleCnt="0"/>
      <dgm:spPr/>
    </dgm:pt>
    <dgm:pt modelId="{F117E554-5752-4FCA-BB5A-BA86F467B0C1}" type="pres">
      <dgm:prSet presAssocID="{9784127C-E2B4-44A3-B230-848130E3AD68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4021D03-E8D6-4C14-86A6-A883BC5E5AA6}" srcId="{8706A843-B84C-4F10-A94B-112227BC8101}" destId="{9784127C-E2B4-44A3-B230-848130E3AD68}" srcOrd="2" destOrd="0" parTransId="{DF34F663-447B-4332-BCF5-339104348A2F}" sibTransId="{4AF8786D-E6F2-4563-96D3-BEE133C7FC50}"/>
    <dgm:cxn modelId="{7AE06A10-D379-46F5-A86B-7A4781216C87}" type="presOf" srcId="{0CD81330-57EE-4A4F-B8B9-C7FE8E5DBF00}" destId="{9F9925FF-FEAC-49E1-9D8B-37ACF2A44CE5}" srcOrd="0" destOrd="0" presId="urn:microsoft.com/office/officeart/2018/2/layout/IconVerticalSolidList"/>
    <dgm:cxn modelId="{42F69B22-8F3A-4781-B8E0-EC5439E13F1F}" srcId="{8706A843-B84C-4F10-A94B-112227BC8101}" destId="{0CD81330-57EE-4A4F-B8B9-C7FE8E5DBF00}" srcOrd="1" destOrd="0" parTransId="{9846FF8F-84C7-45ED-9BC6-4F393A99AD13}" sibTransId="{5BB0ADE7-6A5B-45CF-A01A-DF40BE938A5A}"/>
    <dgm:cxn modelId="{24C2E57A-2E05-40C1-9B36-28B21F1C0401}" type="presOf" srcId="{C3825F59-1AB4-4DC3-BA3A-F04C761AF253}" destId="{EE84BD2B-541A-44F2-A18E-878CB39F073E}" srcOrd="0" destOrd="0" presId="urn:microsoft.com/office/officeart/2018/2/layout/IconVerticalSolidList"/>
    <dgm:cxn modelId="{3DA02EBA-62E0-43EC-AC9C-2F91A7457CC6}" type="presOf" srcId="{9784127C-E2B4-44A3-B230-848130E3AD68}" destId="{F117E554-5752-4FCA-BB5A-BA86F467B0C1}" srcOrd="0" destOrd="0" presId="urn:microsoft.com/office/officeart/2018/2/layout/IconVerticalSolidList"/>
    <dgm:cxn modelId="{CD9BBFE8-3EED-4B14-AF04-F1D41B154532}" srcId="{8706A843-B84C-4F10-A94B-112227BC8101}" destId="{C3825F59-1AB4-4DC3-BA3A-F04C761AF253}" srcOrd="0" destOrd="0" parTransId="{FC26D017-A790-4BDD-BBA9-3CDCAB90CEF1}" sibTransId="{27EBE203-B336-4299-8A72-2EDE739C6F04}"/>
    <dgm:cxn modelId="{F770FBF4-C7A1-47FA-8CDD-514D420363A9}" type="presOf" srcId="{8706A843-B84C-4F10-A94B-112227BC8101}" destId="{1C8BD69D-72FF-438A-84A3-FDF8A2F50CB8}" srcOrd="0" destOrd="0" presId="urn:microsoft.com/office/officeart/2018/2/layout/IconVerticalSolidList"/>
    <dgm:cxn modelId="{48DFD915-53B8-4162-AD3C-70E5C59C6004}" type="presParOf" srcId="{1C8BD69D-72FF-438A-84A3-FDF8A2F50CB8}" destId="{8C7FF978-D69F-464C-A8C4-6D14651C2075}" srcOrd="0" destOrd="0" presId="urn:microsoft.com/office/officeart/2018/2/layout/IconVerticalSolidList"/>
    <dgm:cxn modelId="{98C6BB7F-FE44-4150-8922-0296D80B2FA5}" type="presParOf" srcId="{8C7FF978-D69F-464C-A8C4-6D14651C2075}" destId="{02A1FDE9-7F01-4F9B-9D56-D2B6E5C53544}" srcOrd="0" destOrd="0" presId="urn:microsoft.com/office/officeart/2018/2/layout/IconVerticalSolidList"/>
    <dgm:cxn modelId="{8C4FEAB7-2872-4607-BC53-4BE9A27F3929}" type="presParOf" srcId="{8C7FF978-D69F-464C-A8C4-6D14651C2075}" destId="{BDEA84B6-FF31-43BC-9187-465426395693}" srcOrd="1" destOrd="0" presId="urn:microsoft.com/office/officeart/2018/2/layout/IconVerticalSolidList"/>
    <dgm:cxn modelId="{A3A23BE3-0584-424A-BA0E-A9826E6DA8EF}" type="presParOf" srcId="{8C7FF978-D69F-464C-A8C4-6D14651C2075}" destId="{75F671F1-0F07-40E1-A6E8-E2DE935D0C4D}" srcOrd="2" destOrd="0" presId="urn:microsoft.com/office/officeart/2018/2/layout/IconVerticalSolidList"/>
    <dgm:cxn modelId="{025AC496-F668-4E4C-988E-5BCBD203A4FF}" type="presParOf" srcId="{8C7FF978-D69F-464C-A8C4-6D14651C2075}" destId="{EE84BD2B-541A-44F2-A18E-878CB39F073E}" srcOrd="3" destOrd="0" presId="urn:microsoft.com/office/officeart/2018/2/layout/IconVerticalSolidList"/>
    <dgm:cxn modelId="{04FEBF79-3A3B-4B4F-B8B3-7C5D14614806}" type="presParOf" srcId="{1C8BD69D-72FF-438A-84A3-FDF8A2F50CB8}" destId="{ADAD616E-CAE1-45E6-B5F7-2EF2360BF7D5}" srcOrd="1" destOrd="0" presId="urn:microsoft.com/office/officeart/2018/2/layout/IconVerticalSolidList"/>
    <dgm:cxn modelId="{36DED6D3-343B-40E9-900C-0EBF26312A3A}" type="presParOf" srcId="{1C8BD69D-72FF-438A-84A3-FDF8A2F50CB8}" destId="{34D0E887-02BD-4F9B-A78A-B8549B1A1370}" srcOrd="2" destOrd="0" presId="urn:microsoft.com/office/officeart/2018/2/layout/IconVerticalSolidList"/>
    <dgm:cxn modelId="{15AB582D-2DD5-4D4C-91BA-5D701E405E6C}" type="presParOf" srcId="{34D0E887-02BD-4F9B-A78A-B8549B1A1370}" destId="{0C5F6010-7004-40A2-ADC3-A71A65BA7855}" srcOrd="0" destOrd="0" presId="urn:microsoft.com/office/officeart/2018/2/layout/IconVerticalSolidList"/>
    <dgm:cxn modelId="{B6959A47-F723-4E8A-BBD8-00C671D8C586}" type="presParOf" srcId="{34D0E887-02BD-4F9B-A78A-B8549B1A1370}" destId="{7717DEDD-0920-49F0-94E1-8F070B2B4A3B}" srcOrd="1" destOrd="0" presId="urn:microsoft.com/office/officeart/2018/2/layout/IconVerticalSolidList"/>
    <dgm:cxn modelId="{41C7C2EF-F6B0-4EC7-B7E2-139D2FBEFE48}" type="presParOf" srcId="{34D0E887-02BD-4F9B-A78A-B8549B1A1370}" destId="{F615E37B-1A83-4ED5-8FCC-408E0970C235}" srcOrd="2" destOrd="0" presId="urn:microsoft.com/office/officeart/2018/2/layout/IconVerticalSolidList"/>
    <dgm:cxn modelId="{153C181F-946F-4B38-A9E6-D526896FB7E9}" type="presParOf" srcId="{34D0E887-02BD-4F9B-A78A-B8549B1A1370}" destId="{9F9925FF-FEAC-49E1-9D8B-37ACF2A44CE5}" srcOrd="3" destOrd="0" presId="urn:microsoft.com/office/officeart/2018/2/layout/IconVerticalSolidList"/>
    <dgm:cxn modelId="{8D3E49EC-63FA-4ADD-810F-834B9BBECC96}" type="presParOf" srcId="{1C8BD69D-72FF-438A-84A3-FDF8A2F50CB8}" destId="{168037D0-BEAD-4370-970B-DE76E31D7A86}" srcOrd="3" destOrd="0" presId="urn:microsoft.com/office/officeart/2018/2/layout/IconVerticalSolidList"/>
    <dgm:cxn modelId="{92F33B28-205C-4A1E-9AFF-675CE052D716}" type="presParOf" srcId="{1C8BD69D-72FF-438A-84A3-FDF8A2F50CB8}" destId="{E099658B-746D-43D8-8C49-5DFC29A34924}" srcOrd="4" destOrd="0" presId="urn:microsoft.com/office/officeart/2018/2/layout/IconVerticalSolidList"/>
    <dgm:cxn modelId="{446C5401-D1F6-4115-BB07-E02D2E318F2D}" type="presParOf" srcId="{E099658B-746D-43D8-8C49-5DFC29A34924}" destId="{C81453FA-7672-4EE6-BD4C-91FDD5B7C081}" srcOrd="0" destOrd="0" presId="urn:microsoft.com/office/officeart/2018/2/layout/IconVerticalSolidList"/>
    <dgm:cxn modelId="{763EA0CC-0D3B-4E39-996C-18BADA977C5A}" type="presParOf" srcId="{E099658B-746D-43D8-8C49-5DFC29A34924}" destId="{0F54D93F-0921-4E34-AB0F-475AB284279E}" srcOrd="1" destOrd="0" presId="urn:microsoft.com/office/officeart/2018/2/layout/IconVerticalSolidList"/>
    <dgm:cxn modelId="{FF68A79F-5172-4E9D-8E26-F78BC833B695}" type="presParOf" srcId="{E099658B-746D-43D8-8C49-5DFC29A34924}" destId="{645BAC9E-C7DF-42A0-A5B8-1B098F50C629}" srcOrd="2" destOrd="0" presId="urn:microsoft.com/office/officeart/2018/2/layout/IconVerticalSolidList"/>
    <dgm:cxn modelId="{1ED2435C-3B33-4562-9BB0-289D3BE1904D}" type="presParOf" srcId="{E099658B-746D-43D8-8C49-5DFC29A34924}" destId="{F117E554-5752-4FCA-BB5A-BA86F467B0C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7906A3-BDAA-4016-AC5D-3755DFD389BC}" type="doc">
      <dgm:prSet loTypeId="urn:microsoft.com/office/officeart/2008/layout/LinedList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D173AC7-692A-4914-A2A4-E06A6E2BD0F9}">
      <dgm:prSet/>
      <dgm:spPr/>
      <dgm:t>
        <a:bodyPr/>
        <a:lstStyle/>
        <a:p>
          <a:r>
            <a:rPr lang="cs-CZ" dirty="0"/>
            <a:t>Základní podmínkou je, že žadatel je oprávněným subjektem pro vzdělávání pracovníků v sociálních službách a podává žádost o akreditaci prostřednictvím systému AKRIS.  </a:t>
          </a:r>
          <a:r>
            <a:rPr lang="cs-CZ" b="1" dirty="0"/>
            <a:t>www.akris.mpsv.cz</a:t>
          </a:r>
          <a:endParaRPr lang="en-US" b="1" dirty="0"/>
        </a:p>
      </dgm:t>
    </dgm:pt>
    <dgm:pt modelId="{F1BA98EF-20C8-4269-A004-8C1AFA6596EA}" type="parTrans" cxnId="{6BC2C233-8327-4743-8ED0-B482DF83C9C1}">
      <dgm:prSet/>
      <dgm:spPr/>
      <dgm:t>
        <a:bodyPr/>
        <a:lstStyle/>
        <a:p>
          <a:endParaRPr lang="en-US"/>
        </a:p>
      </dgm:t>
    </dgm:pt>
    <dgm:pt modelId="{813AD954-0F91-48CB-8EC9-AE67F11CE30E}" type="sibTrans" cxnId="{6BC2C233-8327-4743-8ED0-B482DF83C9C1}">
      <dgm:prSet/>
      <dgm:spPr/>
      <dgm:t>
        <a:bodyPr/>
        <a:lstStyle/>
        <a:p>
          <a:endParaRPr lang="en-US"/>
        </a:p>
      </dgm:t>
    </dgm:pt>
    <dgm:pt modelId="{C3D14744-383F-428E-ACC7-4F10E46B5FDB}">
      <dgm:prSet/>
      <dgm:spPr/>
      <dgm:t>
        <a:bodyPr/>
        <a:lstStyle/>
        <a:p>
          <a:r>
            <a:rPr lang="cs-CZ"/>
            <a:t>Žádost musí být zpracována v souladu s požadavky vyhlášky, zejména § 37b, a prokazovat naplnění stanoveného obsahu kurzu i jeho minimálního rozsahu, včetně podílu praktické výuky. </a:t>
          </a:r>
          <a:endParaRPr lang="en-US"/>
        </a:p>
      </dgm:t>
    </dgm:pt>
    <dgm:pt modelId="{B3C083FF-6501-406B-A571-20548352FF5E}" type="parTrans" cxnId="{6FD54D67-F194-411D-B587-275DF447EF75}">
      <dgm:prSet/>
      <dgm:spPr/>
      <dgm:t>
        <a:bodyPr/>
        <a:lstStyle/>
        <a:p>
          <a:endParaRPr lang="en-US"/>
        </a:p>
      </dgm:t>
    </dgm:pt>
    <dgm:pt modelId="{68376D5F-8FA0-48D1-9714-1E26926C78FA}" type="sibTrans" cxnId="{6FD54D67-F194-411D-B587-275DF447EF75}">
      <dgm:prSet/>
      <dgm:spPr/>
      <dgm:t>
        <a:bodyPr/>
        <a:lstStyle/>
        <a:p>
          <a:endParaRPr lang="en-US"/>
        </a:p>
      </dgm:t>
    </dgm:pt>
    <dgm:pt modelId="{4D02D8F9-41B0-4C63-870C-9F3AD95F9E1E}">
      <dgm:prSet/>
      <dgm:spPr/>
      <dgm:t>
        <a:bodyPr/>
        <a:lstStyle/>
        <a:p>
          <a:r>
            <a:rPr lang="cs-CZ"/>
            <a:t>Součástí akreditace je doložení zajištění praktické části kurzu, která musí zahrnovat i výuku v reálném prostředí – minimálně 12 hodin probíhá při poskytování zdravotních služeb v oboru domácí péče. </a:t>
          </a:r>
          <a:endParaRPr lang="en-US"/>
        </a:p>
      </dgm:t>
    </dgm:pt>
    <dgm:pt modelId="{3EA14BDE-4940-4DB6-8C9E-0C504E5FCDD7}" type="parTrans" cxnId="{E205B872-3764-4CB7-9D99-C349C9024DD0}">
      <dgm:prSet/>
      <dgm:spPr/>
      <dgm:t>
        <a:bodyPr/>
        <a:lstStyle/>
        <a:p>
          <a:endParaRPr lang="en-US"/>
        </a:p>
      </dgm:t>
    </dgm:pt>
    <dgm:pt modelId="{6C9307E1-7B0B-4956-9670-2EC671E633FF}" type="sibTrans" cxnId="{E205B872-3764-4CB7-9D99-C349C9024DD0}">
      <dgm:prSet/>
      <dgm:spPr/>
      <dgm:t>
        <a:bodyPr/>
        <a:lstStyle/>
        <a:p>
          <a:endParaRPr lang="en-US"/>
        </a:p>
      </dgm:t>
    </dgm:pt>
    <dgm:pt modelId="{F756D6F9-8F84-4F40-A45C-FDAF8C9CB308}">
      <dgm:prSet/>
      <dgm:spPr/>
      <dgm:t>
        <a:bodyPr/>
        <a:lstStyle/>
        <a:p>
          <a:r>
            <a:rPr lang="cs-CZ"/>
            <a:t>Vzdělavatel musí současně zajistit odborné lektorské vedení (oprávnění lektoři jsou zejména ti, kteří mají výjimku z kvalifikace) a doložit podklady pro realizaci praxe (např. vzor smlouvy o zajištění praktické výuky).</a:t>
          </a:r>
          <a:endParaRPr lang="en-US"/>
        </a:p>
      </dgm:t>
    </dgm:pt>
    <dgm:pt modelId="{12988CC4-CA0F-4371-A6CB-914BDC14399C}" type="parTrans" cxnId="{36C847C7-76BF-45AF-86F7-2511D78C3539}">
      <dgm:prSet/>
      <dgm:spPr/>
      <dgm:t>
        <a:bodyPr/>
        <a:lstStyle/>
        <a:p>
          <a:endParaRPr lang="en-US"/>
        </a:p>
      </dgm:t>
    </dgm:pt>
    <dgm:pt modelId="{FBF8A22B-1F4E-4F7B-A94D-BAC190BC93BF}" type="sibTrans" cxnId="{36C847C7-76BF-45AF-86F7-2511D78C3539}">
      <dgm:prSet/>
      <dgm:spPr/>
      <dgm:t>
        <a:bodyPr/>
        <a:lstStyle/>
        <a:p>
          <a:endParaRPr lang="en-US"/>
        </a:p>
      </dgm:t>
    </dgm:pt>
    <dgm:pt modelId="{CCBEF492-2F3B-4FAB-B8E4-113670879186}">
      <dgm:prSet/>
      <dgm:spPr/>
      <dgm:t>
        <a:bodyPr/>
        <a:lstStyle/>
        <a:p>
          <a:r>
            <a:rPr lang="cs-CZ"/>
            <a:t>Podrobnější požadavky na strukturu žádosti, obsah kurzu a dokumentaci stanoví metodický průvodce, který je průběžně aktualizován a slouží jako praktická opora pro žadatele.</a:t>
          </a:r>
          <a:endParaRPr lang="en-US"/>
        </a:p>
      </dgm:t>
    </dgm:pt>
    <dgm:pt modelId="{054B5A27-F191-4D75-B4E2-91A7BFDF772E}" type="parTrans" cxnId="{5A425935-2734-4507-BC1B-42797CCAA283}">
      <dgm:prSet/>
      <dgm:spPr/>
      <dgm:t>
        <a:bodyPr/>
        <a:lstStyle/>
        <a:p>
          <a:endParaRPr lang="en-US"/>
        </a:p>
      </dgm:t>
    </dgm:pt>
    <dgm:pt modelId="{FDF90872-432D-4BA3-B08F-3766C959C0E2}" type="sibTrans" cxnId="{5A425935-2734-4507-BC1B-42797CCAA283}">
      <dgm:prSet/>
      <dgm:spPr/>
      <dgm:t>
        <a:bodyPr/>
        <a:lstStyle/>
        <a:p>
          <a:endParaRPr lang="en-US"/>
        </a:p>
      </dgm:t>
    </dgm:pt>
    <dgm:pt modelId="{AB497A81-6D56-4D6E-A35E-AC23AA189C06}" type="pres">
      <dgm:prSet presAssocID="{097906A3-BDAA-4016-AC5D-3755DFD389BC}" presName="vert0" presStyleCnt="0">
        <dgm:presLayoutVars>
          <dgm:dir/>
          <dgm:animOne val="branch"/>
          <dgm:animLvl val="lvl"/>
        </dgm:presLayoutVars>
      </dgm:prSet>
      <dgm:spPr/>
    </dgm:pt>
    <dgm:pt modelId="{E55FB4C4-D5FF-4171-ADCD-AF85C629B347}" type="pres">
      <dgm:prSet presAssocID="{8D173AC7-692A-4914-A2A4-E06A6E2BD0F9}" presName="thickLine" presStyleLbl="alignNode1" presStyleIdx="0" presStyleCnt="5"/>
      <dgm:spPr/>
    </dgm:pt>
    <dgm:pt modelId="{65070385-3CEB-4B2C-B1CF-9D60F132002A}" type="pres">
      <dgm:prSet presAssocID="{8D173AC7-692A-4914-A2A4-E06A6E2BD0F9}" presName="horz1" presStyleCnt="0"/>
      <dgm:spPr/>
    </dgm:pt>
    <dgm:pt modelId="{EA0BA3C9-0F59-46B0-91AA-984D221E7B27}" type="pres">
      <dgm:prSet presAssocID="{8D173AC7-692A-4914-A2A4-E06A6E2BD0F9}" presName="tx1" presStyleLbl="revTx" presStyleIdx="0" presStyleCnt="5"/>
      <dgm:spPr/>
    </dgm:pt>
    <dgm:pt modelId="{14867A4C-D032-430F-B23A-F8AE0126C8F8}" type="pres">
      <dgm:prSet presAssocID="{8D173AC7-692A-4914-A2A4-E06A6E2BD0F9}" presName="vert1" presStyleCnt="0"/>
      <dgm:spPr/>
    </dgm:pt>
    <dgm:pt modelId="{9352F3D2-F79C-48B3-84F2-0366B87A15A7}" type="pres">
      <dgm:prSet presAssocID="{C3D14744-383F-428E-ACC7-4F10E46B5FDB}" presName="thickLine" presStyleLbl="alignNode1" presStyleIdx="1" presStyleCnt="5"/>
      <dgm:spPr/>
    </dgm:pt>
    <dgm:pt modelId="{0D9C2CE3-F87E-43B1-94D3-0807BD32F4EA}" type="pres">
      <dgm:prSet presAssocID="{C3D14744-383F-428E-ACC7-4F10E46B5FDB}" presName="horz1" presStyleCnt="0"/>
      <dgm:spPr/>
    </dgm:pt>
    <dgm:pt modelId="{CDE4324B-1267-42E8-B67A-C86C260FD42C}" type="pres">
      <dgm:prSet presAssocID="{C3D14744-383F-428E-ACC7-4F10E46B5FDB}" presName="tx1" presStyleLbl="revTx" presStyleIdx="1" presStyleCnt="5"/>
      <dgm:spPr/>
    </dgm:pt>
    <dgm:pt modelId="{4203DCDC-A157-4760-8AA0-2EF51B08E126}" type="pres">
      <dgm:prSet presAssocID="{C3D14744-383F-428E-ACC7-4F10E46B5FDB}" presName="vert1" presStyleCnt="0"/>
      <dgm:spPr/>
    </dgm:pt>
    <dgm:pt modelId="{13956F58-6EED-486A-8226-FB14C516D944}" type="pres">
      <dgm:prSet presAssocID="{4D02D8F9-41B0-4C63-870C-9F3AD95F9E1E}" presName="thickLine" presStyleLbl="alignNode1" presStyleIdx="2" presStyleCnt="5"/>
      <dgm:spPr/>
    </dgm:pt>
    <dgm:pt modelId="{287E724D-A12C-4133-91BD-C8218CF7D9EA}" type="pres">
      <dgm:prSet presAssocID="{4D02D8F9-41B0-4C63-870C-9F3AD95F9E1E}" presName="horz1" presStyleCnt="0"/>
      <dgm:spPr/>
    </dgm:pt>
    <dgm:pt modelId="{1E3219BD-EDD8-4223-B976-E2665B099EC4}" type="pres">
      <dgm:prSet presAssocID="{4D02D8F9-41B0-4C63-870C-9F3AD95F9E1E}" presName="tx1" presStyleLbl="revTx" presStyleIdx="2" presStyleCnt="5"/>
      <dgm:spPr/>
    </dgm:pt>
    <dgm:pt modelId="{3BA3E88E-30F0-4A46-9713-1A442517B291}" type="pres">
      <dgm:prSet presAssocID="{4D02D8F9-41B0-4C63-870C-9F3AD95F9E1E}" presName="vert1" presStyleCnt="0"/>
      <dgm:spPr/>
    </dgm:pt>
    <dgm:pt modelId="{EA57C952-F9BA-4D39-A4BC-9932B68EE66F}" type="pres">
      <dgm:prSet presAssocID="{F756D6F9-8F84-4F40-A45C-FDAF8C9CB308}" presName="thickLine" presStyleLbl="alignNode1" presStyleIdx="3" presStyleCnt="5"/>
      <dgm:spPr/>
    </dgm:pt>
    <dgm:pt modelId="{2C9DC60F-D946-4904-9124-2F1FDFE577F8}" type="pres">
      <dgm:prSet presAssocID="{F756D6F9-8F84-4F40-A45C-FDAF8C9CB308}" presName="horz1" presStyleCnt="0"/>
      <dgm:spPr/>
    </dgm:pt>
    <dgm:pt modelId="{275FF692-773F-4950-85E8-9A06F1058A10}" type="pres">
      <dgm:prSet presAssocID="{F756D6F9-8F84-4F40-A45C-FDAF8C9CB308}" presName="tx1" presStyleLbl="revTx" presStyleIdx="3" presStyleCnt="5"/>
      <dgm:spPr/>
    </dgm:pt>
    <dgm:pt modelId="{170AF460-5350-416F-9E7F-AC8246B79F60}" type="pres">
      <dgm:prSet presAssocID="{F756D6F9-8F84-4F40-A45C-FDAF8C9CB308}" presName="vert1" presStyleCnt="0"/>
      <dgm:spPr/>
    </dgm:pt>
    <dgm:pt modelId="{8BA7965D-B45F-4ED6-9B1E-EF678BE877DB}" type="pres">
      <dgm:prSet presAssocID="{CCBEF492-2F3B-4FAB-B8E4-113670879186}" presName="thickLine" presStyleLbl="alignNode1" presStyleIdx="4" presStyleCnt="5"/>
      <dgm:spPr/>
    </dgm:pt>
    <dgm:pt modelId="{18534E8C-3944-41C4-80C0-D9877D10720F}" type="pres">
      <dgm:prSet presAssocID="{CCBEF492-2F3B-4FAB-B8E4-113670879186}" presName="horz1" presStyleCnt="0"/>
      <dgm:spPr/>
    </dgm:pt>
    <dgm:pt modelId="{FC265963-0EF6-4DBA-BC06-C65CC7AA438A}" type="pres">
      <dgm:prSet presAssocID="{CCBEF492-2F3B-4FAB-B8E4-113670879186}" presName="tx1" presStyleLbl="revTx" presStyleIdx="4" presStyleCnt="5"/>
      <dgm:spPr/>
    </dgm:pt>
    <dgm:pt modelId="{639F337A-82F2-4A04-BE7E-971FA694226A}" type="pres">
      <dgm:prSet presAssocID="{CCBEF492-2F3B-4FAB-B8E4-113670879186}" presName="vert1" presStyleCnt="0"/>
      <dgm:spPr/>
    </dgm:pt>
  </dgm:ptLst>
  <dgm:cxnLst>
    <dgm:cxn modelId="{6BC2C233-8327-4743-8ED0-B482DF83C9C1}" srcId="{097906A3-BDAA-4016-AC5D-3755DFD389BC}" destId="{8D173AC7-692A-4914-A2A4-E06A6E2BD0F9}" srcOrd="0" destOrd="0" parTransId="{F1BA98EF-20C8-4269-A004-8C1AFA6596EA}" sibTransId="{813AD954-0F91-48CB-8EC9-AE67F11CE30E}"/>
    <dgm:cxn modelId="{5A425935-2734-4507-BC1B-42797CCAA283}" srcId="{097906A3-BDAA-4016-AC5D-3755DFD389BC}" destId="{CCBEF492-2F3B-4FAB-B8E4-113670879186}" srcOrd="4" destOrd="0" parTransId="{054B5A27-F191-4D75-B4E2-91A7BFDF772E}" sibTransId="{FDF90872-432D-4BA3-B08F-3766C959C0E2}"/>
    <dgm:cxn modelId="{6744205E-713C-4FBC-AE45-D2C28CF1829A}" type="presOf" srcId="{097906A3-BDAA-4016-AC5D-3755DFD389BC}" destId="{AB497A81-6D56-4D6E-A35E-AC23AA189C06}" srcOrd="0" destOrd="0" presId="urn:microsoft.com/office/officeart/2008/layout/LinedList"/>
    <dgm:cxn modelId="{6FD54D67-F194-411D-B587-275DF447EF75}" srcId="{097906A3-BDAA-4016-AC5D-3755DFD389BC}" destId="{C3D14744-383F-428E-ACC7-4F10E46B5FDB}" srcOrd="1" destOrd="0" parTransId="{B3C083FF-6501-406B-A571-20548352FF5E}" sibTransId="{68376D5F-8FA0-48D1-9714-1E26926C78FA}"/>
    <dgm:cxn modelId="{3D6B3B69-3279-4E24-91CC-333DD762B626}" type="presOf" srcId="{F756D6F9-8F84-4F40-A45C-FDAF8C9CB308}" destId="{275FF692-773F-4950-85E8-9A06F1058A10}" srcOrd="0" destOrd="0" presId="urn:microsoft.com/office/officeart/2008/layout/LinedList"/>
    <dgm:cxn modelId="{8A307371-91F7-4CD0-A12A-AAB1DD99D0FD}" type="presOf" srcId="{8D173AC7-692A-4914-A2A4-E06A6E2BD0F9}" destId="{EA0BA3C9-0F59-46B0-91AA-984D221E7B27}" srcOrd="0" destOrd="0" presId="urn:microsoft.com/office/officeart/2008/layout/LinedList"/>
    <dgm:cxn modelId="{E205B872-3764-4CB7-9D99-C349C9024DD0}" srcId="{097906A3-BDAA-4016-AC5D-3755DFD389BC}" destId="{4D02D8F9-41B0-4C63-870C-9F3AD95F9E1E}" srcOrd="2" destOrd="0" parTransId="{3EA14BDE-4940-4DB6-8C9E-0C504E5FCDD7}" sibTransId="{6C9307E1-7B0B-4956-9670-2EC671E633FF}"/>
    <dgm:cxn modelId="{7F3E6287-DC9F-46E7-A040-DEC87752A5C5}" type="presOf" srcId="{CCBEF492-2F3B-4FAB-B8E4-113670879186}" destId="{FC265963-0EF6-4DBA-BC06-C65CC7AA438A}" srcOrd="0" destOrd="0" presId="urn:microsoft.com/office/officeart/2008/layout/LinedList"/>
    <dgm:cxn modelId="{32FC529A-E655-4675-8F9F-A727B7B61F0A}" type="presOf" srcId="{C3D14744-383F-428E-ACC7-4F10E46B5FDB}" destId="{CDE4324B-1267-42E8-B67A-C86C260FD42C}" srcOrd="0" destOrd="0" presId="urn:microsoft.com/office/officeart/2008/layout/LinedList"/>
    <dgm:cxn modelId="{36C847C7-76BF-45AF-86F7-2511D78C3539}" srcId="{097906A3-BDAA-4016-AC5D-3755DFD389BC}" destId="{F756D6F9-8F84-4F40-A45C-FDAF8C9CB308}" srcOrd="3" destOrd="0" parTransId="{12988CC4-CA0F-4371-A6CB-914BDC14399C}" sibTransId="{FBF8A22B-1F4E-4F7B-A94D-BAC190BC93BF}"/>
    <dgm:cxn modelId="{972A75D7-236D-48E1-AF29-0352E4EF7EC5}" type="presOf" srcId="{4D02D8F9-41B0-4C63-870C-9F3AD95F9E1E}" destId="{1E3219BD-EDD8-4223-B976-E2665B099EC4}" srcOrd="0" destOrd="0" presId="urn:microsoft.com/office/officeart/2008/layout/LinedList"/>
    <dgm:cxn modelId="{A87B1F97-DEE3-4612-97F2-045C4D5633CA}" type="presParOf" srcId="{AB497A81-6D56-4D6E-A35E-AC23AA189C06}" destId="{E55FB4C4-D5FF-4171-ADCD-AF85C629B347}" srcOrd="0" destOrd="0" presId="urn:microsoft.com/office/officeart/2008/layout/LinedList"/>
    <dgm:cxn modelId="{4AC830A0-A13B-4700-940C-108772092DA6}" type="presParOf" srcId="{AB497A81-6D56-4D6E-A35E-AC23AA189C06}" destId="{65070385-3CEB-4B2C-B1CF-9D60F132002A}" srcOrd="1" destOrd="0" presId="urn:microsoft.com/office/officeart/2008/layout/LinedList"/>
    <dgm:cxn modelId="{EA046D00-13CA-4D5F-BDBD-DD6AABCD5E38}" type="presParOf" srcId="{65070385-3CEB-4B2C-B1CF-9D60F132002A}" destId="{EA0BA3C9-0F59-46B0-91AA-984D221E7B27}" srcOrd="0" destOrd="0" presId="urn:microsoft.com/office/officeart/2008/layout/LinedList"/>
    <dgm:cxn modelId="{7070EE5A-CBD5-4F7E-BDAD-42A84F3E4AFC}" type="presParOf" srcId="{65070385-3CEB-4B2C-B1CF-9D60F132002A}" destId="{14867A4C-D032-430F-B23A-F8AE0126C8F8}" srcOrd="1" destOrd="0" presId="urn:microsoft.com/office/officeart/2008/layout/LinedList"/>
    <dgm:cxn modelId="{7A1D8BBE-7DD2-4FA2-BEE1-3D837D0CAD7D}" type="presParOf" srcId="{AB497A81-6D56-4D6E-A35E-AC23AA189C06}" destId="{9352F3D2-F79C-48B3-84F2-0366B87A15A7}" srcOrd="2" destOrd="0" presId="urn:microsoft.com/office/officeart/2008/layout/LinedList"/>
    <dgm:cxn modelId="{A77AB045-4C02-4867-85FF-260C9977C949}" type="presParOf" srcId="{AB497A81-6D56-4D6E-A35E-AC23AA189C06}" destId="{0D9C2CE3-F87E-43B1-94D3-0807BD32F4EA}" srcOrd="3" destOrd="0" presId="urn:microsoft.com/office/officeart/2008/layout/LinedList"/>
    <dgm:cxn modelId="{D9EA8054-651C-427F-89BB-EDA0D3A71DBD}" type="presParOf" srcId="{0D9C2CE3-F87E-43B1-94D3-0807BD32F4EA}" destId="{CDE4324B-1267-42E8-B67A-C86C260FD42C}" srcOrd="0" destOrd="0" presId="urn:microsoft.com/office/officeart/2008/layout/LinedList"/>
    <dgm:cxn modelId="{05975049-7193-42F5-9467-C0EBFA4D724A}" type="presParOf" srcId="{0D9C2CE3-F87E-43B1-94D3-0807BD32F4EA}" destId="{4203DCDC-A157-4760-8AA0-2EF51B08E126}" srcOrd="1" destOrd="0" presId="urn:microsoft.com/office/officeart/2008/layout/LinedList"/>
    <dgm:cxn modelId="{A266C428-6E4D-4740-834B-E0534D57F2BC}" type="presParOf" srcId="{AB497A81-6D56-4D6E-A35E-AC23AA189C06}" destId="{13956F58-6EED-486A-8226-FB14C516D944}" srcOrd="4" destOrd="0" presId="urn:microsoft.com/office/officeart/2008/layout/LinedList"/>
    <dgm:cxn modelId="{795AD9CB-D4D8-40D2-8DA6-9AF2E5099E09}" type="presParOf" srcId="{AB497A81-6D56-4D6E-A35E-AC23AA189C06}" destId="{287E724D-A12C-4133-91BD-C8218CF7D9EA}" srcOrd="5" destOrd="0" presId="urn:microsoft.com/office/officeart/2008/layout/LinedList"/>
    <dgm:cxn modelId="{FE62E45C-AEA3-49B8-A6B4-5436164E4FC5}" type="presParOf" srcId="{287E724D-A12C-4133-91BD-C8218CF7D9EA}" destId="{1E3219BD-EDD8-4223-B976-E2665B099EC4}" srcOrd="0" destOrd="0" presId="urn:microsoft.com/office/officeart/2008/layout/LinedList"/>
    <dgm:cxn modelId="{EB65F611-A326-4921-A64D-CF1E0D73CFE5}" type="presParOf" srcId="{287E724D-A12C-4133-91BD-C8218CF7D9EA}" destId="{3BA3E88E-30F0-4A46-9713-1A442517B291}" srcOrd="1" destOrd="0" presId="urn:microsoft.com/office/officeart/2008/layout/LinedList"/>
    <dgm:cxn modelId="{349F2D26-AE92-4537-905E-146745EB5E61}" type="presParOf" srcId="{AB497A81-6D56-4D6E-A35E-AC23AA189C06}" destId="{EA57C952-F9BA-4D39-A4BC-9932B68EE66F}" srcOrd="6" destOrd="0" presId="urn:microsoft.com/office/officeart/2008/layout/LinedList"/>
    <dgm:cxn modelId="{ABE9248D-27F2-4775-B342-6A928C5D6978}" type="presParOf" srcId="{AB497A81-6D56-4D6E-A35E-AC23AA189C06}" destId="{2C9DC60F-D946-4904-9124-2F1FDFE577F8}" srcOrd="7" destOrd="0" presId="urn:microsoft.com/office/officeart/2008/layout/LinedList"/>
    <dgm:cxn modelId="{81C4AA28-FE5C-47F0-9210-F0132447FEFA}" type="presParOf" srcId="{2C9DC60F-D946-4904-9124-2F1FDFE577F8}" destId="{275FF692-773F-4950-85E8-9A06F1058A10}" srcOrd="0" destOrd="0" presId="urn:microsoft.com/office/officeart/2008/layout/LinedList"/>
    <dgm:cxn modelId="{787132AB-BD90-44F0-9A71-6C5B194DFABC}" type="presParOf" srcId="{2C9DC60F-D946-4904-9124-2F1FDFE577F8}" destId="{170AF460-5350-416F-9E7F-AC8246B79F60}" srcOrd="1" destOrd="0" presId="urn:microsoft.com/office/officeart/2008/layout/LinedList"/>
    <dgm:cxn modelId="{57EC20A6-895D-427C-85DF-EB37C8AE8426}" type="presParOf" srcId="{AB497A81-6D56-4D6E-A35E-AC23AA189C06}" destId="{8BA7965D-B45F-4ED6-9B1E-EF678BE877DB}" srcOrd="8" destOrd="0" presId="urn:microsoft.com/office/officeart/2008/layout/LinedList"/>
    <dgm:cxn modelId="{65974E3A-5742-42B4-85E9-4474AE06F218}" type="presParOf" srcId="{AB497A81-6D56-4D6E-A35E-AC23AA189C06}" destId="{18534E8C-3944-41C4-80C0-D9877D10720F}" srcOrd="9" destOrd="0" presId="urn:microsoft.com/office/officeart/2008/layout/LinedList"/>
    <dgm:cxn modelId="{6070C586-9A0E-4C76-B636-C7F20B006241}" type="presParOf" srcId="{18534E8C-3944-41C4-80C0-D9877D10720F}" destId="{FC265963-0EF6-4DBA-BC06-C65CC7AA438A}" srcOrd="0" destOrd="0" presId="urn:microsoft.com/office/officeart/2008/layout/LinedList"/>
    <dgm:cxn modelId="{A2580774-B15C-4B85-BA37-2296483274DE}" type="presParOf" srcId="{18534E8C-3944-41C4-80C0-D9877D10720F}" destId="{639F337A-82F2-4A04-BE7E-971FA694226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A1FDE9-7F01-4F9B-9D56-D2B6E5C53544}">
      <dsp:nvSpPr>
        <dsp:cNvPr id="0" name=""/>
        <dsp:cNvSpPr/>
      </dsp:nvSpPr>
      <dsp:spPr>
        <a:xfrm>
          <a:off x="0" y="531"/>
          <a:ext cx="8934814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EA84B6-FF31-43BC-9187-465426395693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84BD2B-541A-44F2-A18E-878CB39F073E}">
      <dsp:nvSpPr>
        <dsp:cNvPr id="0" name=""/>
        <dsp:cNvSpPr/>
      </dsp:nvSpPr>
      <dsp:spPr>
        <a:xfrm>
          <a:off x="1435590" y="531"/>
          <a:ext cx="7499223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Nejde o kurz omezený na vybrané instituce – systém je otevřený, při zachování jednotných požadavků na obsah, rozsah a kvalitu.</a:t>
          </a:r>
          <a:endParaRPr lang="en-US" sz="2100" kern="1200" dirty="0"/>
        </a:p>
      </dsp:txBody>
      <dsp:txXfrm>
        <a:off x="1435590" y="531"/>
        <a:ext cx="7499223" cy="1242935"/>
      </dsp:txXfrm>
    </dsp:sp>
    <dsp:sp modelId="{0C5F6010-7004-40A2-ADC3-A71A65BA7855}">
      <dsp:nvSpPr>
        <dsp:cNvPr id="0" name=""/>
        <dsp:cNvSpPr/>
      </dsp:nvSpPr>
      <dsp:spPr>
        <a:xfrm>
          <a:off x="0" y="1554201"/>
          <a:ext cx="8934814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17DEDD-0920-49F0-94E1-8F070B2B4A3B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9925FF-FEAC-49E1-9D8B-37ACF2A44CE5}">
      <dsp:nvSpPr>
        <dsp:cNvPr id="0" name=""/>
        <dsp:cNvSpPr/>
      </dsp:nvSpPr>
      <dsp:spPr>
        <a:xfrm>
          <a:off x="1435590" y="1554201"/>
          <a:ext cx="7499223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Realizovat kurz může jakýkoliv vzdělavatel, který splní podmínky stanovené pro vzdělávání pracovníků v sociálních službách,</a:t>
          </a:r>
          <a:endParaRPr lang="en-US" sz="2100" kern="1200" dirty="0"/>
        </a:p>
      </dsp:txBody>
      <dsp:txXfrm>
        <a:off x="1435590" y="1554201"/>
        <a:ext cx="7499223" cy="1242935"/>
      </dsp:txXfrm>
    </dsp:sp>
    <dsp:sp modelId="{C81453FA-7672-4EE6-BD4C-91FDD5B7C081}">
      <dsp:nvSpPr>
        <dsp:cNvPr id="0" name=""/>
        <dsp:cNvSpPr/>
      </dsp:nvSpPr>
      <dsp:spPr>
        <a:xfrm>
          <a:off x="0" y="3107870"/>
          <a:ext cx="8934814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54D93F-0921-4E34-AB0F-475AB284279E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17E554-5752-4FCA-BB5A-BA86F467B0C1}">
      <dsp:nvSpPr>
        <dsp:cNvPr id="0" name=""/>
        <dsp:cNvSpPr/>
      </dsp:nvSpPr>
      <dsp:spPr>
        <a:xfrm>
          <a:off x="1435590" y="3107870"/>
          <a:ext cx="7499223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Před realizací musí získat akreditaci Ministerstva práce a sociálních věcí.</a:t>
          </a:r>
        </a:p>
      </dsp:txBody>
      <dsp:txXfrm>
        <a:off x="1435590" y="3107870"/>
        <a:ext cx="7499223" cy="12429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5FB4C4-D5FF-4171-ADCD-AF85C629B347}">
      <dsp:nvSpPr>
        <dsp:cNvPr id="0" name=""/>
        <dsp:cNvSpPr/>
      </dsp:nvSpPr>
      <dsp:spPr>
        <a:xfrm>
          <a:off x="0" y="531"/>
          <a:ext cx="8934814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A0BA3C9-0F59-46B0-91AA-984D221E7B27}">
      <dsp:nvSpPr>
        <dsp:cNvPr id="0" name=""/>
        <dsp:cNvSpPr/>
      </dsp:nvSpPr>
      <dsp:spPr>
        <a:xfrm>
          <a:off x="0" y="531"/>
          <a:ext cx="8934814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Základní podmínkou je, že žadatel je oprávněným subjektem pro vzdělávání pracovníků v sociálních službách a podává žádost o akreditaci prostřednictvím systému AKRIS.  </a:t>
          </a:r>
          <a:r>
            <a:rPr lang="cs-CZ" sz="1700" b="1" kern="1200" dirty="0"/>
            <a:t>www.akris.mpsv.cz</a:t>
          </a:r>
          <a:endParaRPr lang="en-US" sz="1700" b="1" kern="1200" dirty="0"/>
        </a:p>
      </dsp:txBody>
      <dsp:txXfrm>
        <a:off x="0" y="531"/>
        <a:ext cx="8934814" cy="870055"/>
      </dsp:txXfrm>
    </dsp:sp>
    <dsp:sp modelId="{9352F3D2-F79C-48B3-84F2-0366B87A15A7}">
      <dsp:nvSpPr>
        <dsp:cNvPr id="0" name=""/>
        <dsp:cNvSpPr/>
      </dsp:nvSpPr>
      <dsp:spPr>
        <a:xfrm>
          <a:off x="0" y="870586"/>
          <a:ext cx="8934814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E4324B-1267-42E8-B67A-C86C260FD42C}">
      <dsp:nvSpPr>
        <dsp:cNvPr id="0" name=""/>
        <dsp:cNvSpPr/>
      </dsp:nvSpPr>
      <dsp:spPr>
        <a:xfrm>
          <a:off x="0" y="870586"/>
          <a:ext cx="8934814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Žádost musí být zpracována v souladu s požadavky vyhlášky, zejména § 37b, a prokazovat naplnění stanoveného obsahu kurzu i jeho minimálního rozsahu, včetně podílu praktické výuky. </a:t>
          </a:r>
          <a:endParaRPr lang="en-US" sz="1700" kern="1200"/>
        </a:p>
      </dsp:txBody>
      <dsp:txXfrm>
        <a:off x="0" y="870586"/>
        <a:ext cx="8934814" cy="870055"/>
      </dsp:txXfrm>
    </dsp:sp>
    <dsp:sp modelId="{13956F58-6EED-486A-8226-FB14C516D944}">
      <dsp:nvSpPr>
        <dsp:cNvPr id="0" name=""/>
        <dsp:cNvSpPr/>
      </dsp:nvSpPr>
      <dsp:spPr>
        <a:xfrm>
          <a:off x="0" y="1740641"/>
          <a:ext cx="8934814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E3219BD-EDD8-4223-B976-E2665B099EC4}">
      <dsp:nvSpPr>
        <dsp:cNvPr id="0" name=""/>
        <dsp:cNvSpPr/>
      </dsp:nvSpPr>
      <dsp:spPr>
        <a:xfrm>
          <a:off x="0" y="1740641"/>
          <a:ext cx="8934814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Součástí akreditace je doložení zajištění praktické části kurzu, která musí zahrnovat i výuku v reálném prostředí – minimálně 12 hodin probíhá při poskytování zdravotních služeb v oboru domácí péče. </a:t>
          </a:r>
          <a:endParaRPr lang="en-US" sz="1700" kern="1200"/>
        </a:p>
      </dsp:txBody>
      <dsp:txXfrm>
        <a:off x="0" y="1740641"/>
        <a:ext cx="8934814" cy="870055"/>
      </dsp:txXfrm>
    </dsp:sp>
    <dsp:sp modelId="{EA57C952-F9BA-4D39-A4BC-9932B68EE66F}">
      <dsp:nvSpPr>
        <dsp:cNvPr id="0" name=""/>
        <dsp:cNvSpPr/>
      </dsp:nvSpPr>
      <dsp:spPr>
        <a:xfrm>
          <a:off x="0" y="2610696"/>
          <a:ext cx="8934814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5FF692-773F-4950-85E8-9A06F1058A10}">
      <dsp:nvSpPr>
        <dsp:cNvPr id="0" name=""/>
        <dsp:cNvSpPr/>
      </dsp:nvSpPr>
      <dsp:spPr>
        <a:xfrm>
          <a:off x="0" y="2610696"/>
          <a:ext cx="8934814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Vzdělavatel musí současně zajistit odborné lektorské vedení (oprávnění lektoři jsou zejména ti, kteří mají výjimku z kvalifikace) a doložit podklady pro realizaci praxe (např. vzor smlouvy o zajištění praktické výuky).</a:t>
          </a:r>
          <a:endParaRPr lang="en-US" sz="1700" kern="1200"/>
        </a:p>
      </dsp:txBody>
      <dsp:txXfrm>
        <a:off x="0" y="2610696"/>
        <a:ext cx="8934814" cy="870055"/>
      </dsp:txXfrm>
    </dsp:sp>
    <dsp:sp modelId="{8BA7965D-B45F-4ED6-9B1E-EF678BE877DB}">
      <dsp:nvSpPr>
        <dsp:cNvPr id="0" name=""/>
        <dsp:cNvSpPr/>
      </dsp:nvSpPr>
      <dsp:spPr>
        <a:xfrm>
          <a:off x="0" y="3480751"/>
          <a:ext cx="8934814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C265963-0EF6-4DBA-BC06-C65CC7AA438A}">
      <dsp:nvSpPr>
        <dsp:cNvPr id="0" name=""/>
        <dsp:cNvSpPr/>
      </dsp:nvSpPr>
      <dsp:spPr>
        <a:xfrm>
          <a:off x="0" y="3480751"/>
          <a:ext cx="8934814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Podrobnější požadavky na strukturu žádosti, obsah kurzu a dokumentaci stanoví metodický průvodce, který je průběžně aktualizován a slouží jako praktická opora pro žadatele.</a:t>
          </a:r>
          <a:endParaRPr lang="en-US" sz="1700" kern="1200"/>
        </a:p>
      </dsp:txBody>
      <dsp:txXfrm>
        <a:off x="0" y="3480751"/>
        <a:ext cx="8934814" cy="8700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 b="0" i="0"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 b="0" i="0">
                <a:latin typeface="Arial" panose="020B0604020202020204" pitchFamily="34" charset="0"/>
              </a:defRPr>
            </a:lvl1pPr>
          </a:lstStyle>
          <a:p>
            <a:fld id="{DEE7B8BB-D9D6-467F-9994-F012167BAEAE}" type="datetimeFigureOut">
              <a:rPr lang="cs-CZ" smtClean="0"/>
              <a:pPr/>
              <a:t>24.07.2026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 b="0" i="0"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 b="0" i="0">
                <a:latin typeface="Arial" panose="020B0604020202020204" pitchFamily="34" charset="0"/>
              </a:defRPr>
            </a:lvl1pPr>
          </a:lstStyle>
          <a:p>
            <a:fld id="{D658EE2B-939F-47CD-9BC5-5FD16CEF397F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5218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8EE2B-939F-47CD-9BC5-5FD16CEF397F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135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9AC9C-B931-F834-DD2D-D0B2C9A82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93D97E8-27C0-DAB1-6D89-57F9DE3FA2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045EA51-39CB-80F9-7032-5869CC3EB3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B15F465-C67A-5FC7-AD60-262E884501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8EE2B-939F-47CD-9BC5-5FD16CEF397F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3088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4" name="Obrázek 3" descr="Obsah obrázku text, snímek obrazovky, Písmo, Grafika&#10;&#10;Obsah vygenerovaný umělou inteligencí může být nesprávný.">
            <a:extLst>
              <a:ext uri="{FF2B5EF4-FFF2-40B4-BE49-F238E27FC236}">
                <a16:creationId xmlns:a16="http://schemas.microsoft.com/office/drawing/2014/main" id="{1101A876-A1AC-23F6-8770-9B4E685518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640800"/>
            <a:ext cx="5580000" cy="73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810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ředělový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1015999"/>
            <a:ext cx="9900000" cy="2413001"/>
          </a:xfrm>
        </p:spPr>
        <p:txBody>
          <a:bodyPr anchor="b"/>
          <a:lstStyle>
            <a:lvl1pPr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684000" y="3676651"/>
            <a:ext cx="9900000" cy="2413000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080103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1599"/>
            <a:ext cx="9900000" cy="216000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283850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s obrázke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5">
            <a:extLst>
              <a:ext uri="{FF2B5EF4-FFF2-40B4-BE49-F238E27FC236}">
                <a16:creationId xmlns:a16="http://schemas.microsoft.com/office/drawing/2014/main" id="{0EED0200-723A-192F-A0AB-3C11FC5331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6501" y="0"/>
            <a:ext cx="5905499" cy="6858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3174"/>
            <a:ext cx="5412000" cy="3384358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4766654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ěžný s obrázke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56504"/>
            <a:ext cx="4476000" cy="3797036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BB38CCEF-CF1A-B72B-D67E-9A39E14D3E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98501" y="2213429"/>
            <a:ext cx="4285499" cy="361866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9217DFE5-4AB5-CB80-1E80-AF1A38727F6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4102232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dva sloupc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4BF51896-151D-3843-DB7C-41BB6E22FE4B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60477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506D5A9D-5B24-E761-D1A3-27947B1C890A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21705855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93601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7671851E-E145-B540-BFE6-BCB164F7650F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19333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5DD8208-8E62-3BCD-5295-A5DE908611E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408009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2" name="Zástupný symbol pro číslo snímku 5">
            <a:extLst>
              <a:ext uri="{FF2B5EF4-FFF2-40B4-BE49-F238E27FC236}">
                <a16:creationId xmlns:a16="http://schemas.microsoft.com/office/drawing/2014/main" id="{C2D358F0-6A79-42DF-456E-F8DBAF212BBF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234631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3 sloupce podbarven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0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2C9E7C88-D105-85BB-7817-7828128845B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156517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F3B495C6-E9D9-BB16-034D-BB35D518475B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420259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6362B212-FD62-9F50-CE3D-DFF199FD57C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6830137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 podbarvené se šipkami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6B0AA4C-B328-7C47-A4DA-F8ED2EFC47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85314" y="3880589"/>
            <a:ext cx="363853" cy="301120"/>
          </a:xfrm>
          <a:prstGeom prst="rect">
            <a:avLst/>
          </a:prstGeom>
        </p:spPr>
      </p:pic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63E211A-EC28-5A07-3501-03AC420E839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4056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A544A6B-12C5-DC1B-EDF5-D0332255C4DE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5448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7D22E6FE-C4C5-B012-E7A4-C906162897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46114" y="3880589"/>
            <a:ext cx="363853" cy="301120"/>
          </a:xfrm>
          <a:prstGeom prst="rect">
            <a:avLst/>
          </a:prstGeom>
        </p:spPr>
      </p:pic>
      <p:sp>
        <p:nvSpPr>
          <p:cNvPr id="13" name="Zástupný text 8">
            <a:extLst>
              <a:ext uri="{FF2B5EF4-FFF2-40B4-BE49-F238E27FC236}">
                <a16:creationId xmlns:a16="http://schemas.microsoft.com/office/drawing/2014/main" id="{E61F4B55-11B4-1167-283D-55E922C634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4" name="Zástupný symbol pro číslo snímku 5">
            <a:extLst>
              <a:ext uri="{FF2B5EF4-FFF2-40B4-BE49-F238E27FC236}">
                <a16:creationId xmlns:a16="http://schemas.microsoft.com/office/drawing/2014/main" id="{82C2015C-6855-8BFE-A304-EDB16134EE6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9077225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8" name="Zástupný symbol pro číslo snímku 5">
            <a:extLst>
              <a:ext uri="{FF2B5EF4-FFF2-40B4-BE49-F238E27FC236}">
                <a16:creationId xmlns:a16="http://schemas.microsoft.com/office/drawing/2014/main" id="{E6FDC1DE-B4B0-083B-CF86-1E57EC819B1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42547428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 indent="0"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60B77F-477A-D5FB-8405-23971B2738BD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3712844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9F0403E7-BC0D-3F6B-6A17-DC5CF67E19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5905499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516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731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2166930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dnadpis, 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8" name="Zástupný symbol pro číslo snímku 5">
            <a:extLst>
              <a:ext uri="{FF2B5EF4-FFF2-40B4-BE49-F238E27FC236}">
                <a16:creationId xmlns:a16="http://schemas.microsoft.com/office/drawing/2014/main" id="{0E9E0BDC-B470-B4BC-892A-7CD72300D49D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5201656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 a popise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7556DA22-95D2-B84C-8D36-C93C88F1A70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9986508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graf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bg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1846262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56068FBD-80A0-A131-94EA-3F77B4064DB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2338423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graf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bg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2175418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4979A1C8-AB56-208C-E695-4985A095C3C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FFB432D-C3B5-D43F-DAB7-52E395EF4C4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30260777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tabulk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5400942" y="2213361"/>
            <a:ext cx="6097458" cy="2836476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B66658BE-27EF-DD53-8F17-938260B54B8F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1620000" y="2167003"/>
            <a:ext cx="3516021" cy="3915521"/>
          </a:xfrm>
        </p:spPr>
        <p:txBody>
          <a:bodyPr numCol="1" spcCol="360000">
            <a:normAutofit/>
          </a:bodyPr>
          <a:lstStyle>
            <a:lvl1pPr marL="288000" indent="-288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11" name="Zástupný symbol pro číslo snímku 5">
            <a:extLst>
              <a:ext uri="{FF2B5EF4-FFF2-40B4-BE49-F238E27FC236}">
                <a16:creationId xmlns:a16="http://schemas.microsoft.com/office/drawing/2014/main" id="{E903755D-63C9-7F62-34B8-C0C2AFB43970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26520197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4D3900D-FEF7-DC42-A070-58AF49658B8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30792740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9063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věr a shrnutí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0" indent="-504000">
              <a:lnSpc>
                <a:spcPct val="120000"/>
              </a:lnSpc>
              <a:spcAft>
                <a:spcPts val="1000"/>
              </a:spcAft>
              <a:buNone/>
              <a:defRPr sz="2000">
                <a:solidFill>
                  <a:schemeClr val="accent5"/>
                </a:solidFill>
              </a:defRPr>
            </a:lvl1pPr>
            <a:lvl2pPr marL="0"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marL="0"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marL="0"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marL="0"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9254956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klad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49187" y="1825625"/>
            <a:ext cx="8934814" cy="4351338"/>
          </a:xfrm>
        </p:spPr>
        <p:txBody>
          <a:bodyPr/>
          <a:lstStyle>
            <a:lvl1pPr>
              <a:spcBef>
                <a:spcPts val="1000"/>
              </a:spcBef>
              <a:spcAft>
                <a:spcPts val="1000"/>
              </a:spcAft>
              <a:defRPr/>
            </a:lvl1pPr>
            <a:lvl2pPr>
              <a:spcAft>
                <a:spcPts val="600"/>
              </a:spcAft>
              <a:defRPr sz="1800"/>
            </a:lvl2pPr>
            <a:lvl3pPr marL="684000" indent="-180000">
              <a:spcAft>
                <a:spcPts val="600"/>
              </a:spcAft>
              <a:defRPr>
                <a:solidFill>
                  <a:schemeClr val="accent1"/>
                </a:solidFill>
              </a:defRPr>
            </a:lvl3pPr>
            <a:lvl4pPr marL="684000" indent="-180000">
              <a:spcAft>
                <a:spcPts val="600"/>
              </a:spcAft>
              <a:defRPr/>
            </a:lvl4pPr>
            <a:lvl5pPr marL="684000" indent="-180000">
              <a:spcAft>
                <a:spcPts val="600"/>
              </a:spcAft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2833127-FA44-2449-652E-7C7C47C7D87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CC50D58-9C13-7041-41AC-823B5DE45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3980106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738824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400000" y="2340000"/>
            <a:ext cx="63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00000" y="4500000"/>
            <a:ext cx="63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4" name="Obrázek 3" descr="Obsah obrázku text, snímek obrazovky, Písmo, Grafika&#10;&#10;Obsah vygenerovaný umělou inteligencí může být nesprávný.">
            <a:extLst>
              <a:ext uri="{FF2B5EF4-FFF2-40B4-BE49-F238E27FC236}">
                <a16:creationId xmlns:a16="http://schemas.microsoft.com/office/drawing/2014/main" id="{556813C2-E018-74C1-6482-804F191518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640800"/>
            <a:ext cx="5580000" cy="73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7050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40832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8" name="Obrázek 7" descr="Obsah obrázku text, snímek obrazovky, Písmo, Grafika&#10;&#10;Obsah vygenerovaný umělou inteligencí může být nesprávný.">
            <a:extLst>
              <a:ext uri="{FF2B5EF4-FFF2-40B4-BE49-F238E27FC236}">
                <a16:creationId xmlns:a16="http://schemas.microsoft.com/office/drawing/2014/main" id="{A1D2C7D6-327B-E808-9B69-2180A76085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641550"/>
            <a:ext cx="6012277" cy="792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793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9F0403E7-BC0D-3F6B-6A17-DC5CF67E19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5905499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516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731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4" name="Obrázek 3" descr="Obsah obrázku text, snímek obrazovky, Písmo, Grafika&#10;&#10;Obsah vygenerovaný umělou inteligencí může být nesprávný.">
            <a:extLst>
              <a:ext uri="{FF2B5EF4-FFF2-40B4-BE49-F238E27FC236}">
                <a16:creationId xmlns:a16="http://schemas.microsoft.com/office/drawing/2014/main" id="{FCF132D1-9503-5BB0-EB01-BF0ACF1846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641550"/>
            <a:ext cx="6012277" cy="792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7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400000" y="2340000"/>
            <a:ext cx="63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00000" y="4500000"/>
            <a:ext cx="63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5" name="Obrázek 4" descr="Obsah obrázku text, snímek obrazovky, Písmo, Grafika&#10;&#10;Obsah vygenerovaný umělou inteligencí může být nesprávný.">
            <a:extLst>
              <a:ext uri="{FF2B5EF4-FFF2-40B4-BE49-F238E27FC236}">
                <a16:creationId xmlns:a16="http://schemas.microsoft.com/office/drawing/2014/main" id="{B9193456-80C1-1969-A70A-5A066649B4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641550"/>
            <a:ext cx="6012277" cy="792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048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095514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velk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22525"/>
            <a:ext cx="8964000" cy="3960000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FB23D414-7544-6455-E8D2-C72A3EBC3FA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8331627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  <p15:guide id="2" orient="horz" pos="411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běž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56503"/>
            <a:ext cx="8964000" cy="3926021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2BBC0884-F87E-1907-FF5F-2AB324A5C47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816794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velk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35605"/>
            <a:ext cx="8964000" cy="3946919"/>
          </a:xfrm>
        </p:spPr>
        <p:txBody>
          <a:bodyPr numCol="1" spcCol="360000">
            <a:normAutofit/>
          </a:bodyPr>
          <a:lstStyle>
            <a:lvl1pPr marL="504000" indent="-50400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84905BBB-F9FE-9FBF-15BB-B1658C5A09FF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785083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ma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7003"/>
            <a:ext cx="8964000" cy="3915521"/>
          </a:xfrm>
        </p:spPr>
        <p:txBody>
          <a:bodyPr numCol="1" spcCol="360000">
            <a:normAutofit/>
          </a:bodyPr>
          <a:lstStyle>
            <a:lvl1pPr marL="360000" indent="-360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93163992-C525-2C66-6CAF-F1C6D7A2FF4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300737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ředělový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1015999"/>
            <a:ext cx="9900000" cy="2413001"/>
          </a:xfrm>
        </p:spPr>
        <p:txBody>
          <a:bodyPr anchor="b"/>
          <a:lstStyle>
            <a:lvl1pPr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684000" y="3676651"/>
            <a:ext cx="9900000" cy="2413000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974970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kladní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1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949276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1599"/>
            <a:ext cx="9900000" cy="216000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8568647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s obrázke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5">
            <a:extLst>
              <a:ext uri="{FF2B5EF4-FFF2-40B4-BE49-F238E27FC236}">
                <a16:creationId xmlns:a16="http://schemas.microsoft.com/office/drawing/2014/main" id="{0EED0200-723A-192F-A0AB-3C11FC5331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6501" y="0"/>
            <a:ext cx="5905499" cy="6858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3174"/>
            <a:ext cx="5412000" cy="3384358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68091953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ěžný s obráz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56504"/>
            <a:ext cx="4476000" cy="3797036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BB38CCEF-CF1A-B72B-D67E-9A39E14D3E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98501" y="2213429"/>
            <a:ext cx="4285499" cy="361866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2C7EEF15-9663-FDF8-3786-E9D1170BC09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3941029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1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C2843CF9-B3FD-9E68-3D7A-392FEBCB4FEE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266427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1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1A2E329E-B047-5BCC-C0F2-88F14A418F05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1820280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93601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7671851E-E145-B540-BFE6-BCB164F7650F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19333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5DD8208-8E62-3BCD-5295-A5DE908611E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408009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7B9A68AD-FB4B-8978-5212-ECDC03A6FB0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4355645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3 sloupce podbarve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0" y="2257436"/>
            <a:ext cx="3355437" cy="3590706"/>
          </a:xfr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2C9E7C88-D105-85BB-7817-7828128845B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156517" y="2257436"/>
            <a:ext cx="3355437" cy="3590706"/>
          </a:xfr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F3B495C6-E9D9-BB16-034D-BB35D518475B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420259" y="2257436"/>
            <a:ext cx="3355437" cy="3590706"/>
          </a:xfr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C1C452-BE80-BC5C-7921-09A8FE89B91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42884705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 podbarvené se šip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63E211A-EC28-5A07-3501-03AC420E839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405601" y="2246803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A544A6B-12C5-DC1B-EDF5-D0332255C4DE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5448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2A3086D1-EC65-B74C-A8BB-C58567182B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85314" y="3880589"/>
            <a:ext cx="360717" cy="301120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CAAABE1A-E3F7-8D77-4BC1-22DA8776E5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46114" y="3880589"/>
            <a:ext cx="360717" cy="301120"/>
          </a:xfrm>
          <a:prstGeom prst="rect">
            <a:avLst/>
          </a:prstGeom>
        </p:spPr>
      </p:pic>
      <p:sp>
        <p:nvSpPr>
          <p:cNvPr id="21" name="Zástupný text 8">
            <a:extLst>
              <a:ext uri="{FF2B5EF4-FFF2-40B4-BE49-F238E27FC236}">
                <a16:creationId xmlns:a16="http://schemas.microsoft.com/office/drawing/2014/main" id="{EE858B53-D403-C768-50C6-B820DCD4E5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22" name="Zástupný symbol pro číslo snímku 5">
            <a:extLst>
              <a:ext uri="{FF2B5EF4-FFF2-40B4-BE49-F238E27FC236}">
                <a16:creationId xmlns:a16="http://schemas.microsoft.com/office/drawing/2014/main" id="{7BDEE34E-2AD1-D45A-CDC5-B7356B87F96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92248586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96F11FE-78A2-69C8-0643-BE729D4F1FD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34406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34D6FE-BA08-8A8E-D5AE-55D3E756260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36101484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dnadpis, 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6BCC6951-FCF3-7B03-5562-7840A02525D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768918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5638249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 a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893E901C-6AA0-0F75-C9B1-BE19FABFC393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25833800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tx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1846262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C3AB57E5-30E5-1721-7ABB-F3BD27E78527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315089386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tx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2165625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4F692555-6195-4F09-FB48-4EF6E638FA7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80B733-56AF-86CD-D756-629084A16536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361182848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5400942" y="2213361"/>
            <a:ext cx="6097458" cy="2836476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1AA2B79E-EBDF-2530-1330-B70DF2E98A5F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1620000" y="2167003"/>
            <a:ext cx="3516021" cy="3915521"/>
          </a:xfrm>
        </p:spPr>
        <p:txBody>
          <a:bodyPr numCol="1" spcCol="360000">
            <a:normAutofit/>
          </a:bodyPr>
          <a:lstStyle>
            <a:lvl1pPr marL="288000" indent="-288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0CAAE527-231E-9248-0A0C-52E8BA0AF60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65724562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věr a shrnut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0" indent="-504000">
              <a:lnSpc>
                <a:spcPct val="120000"/>
              </a:lnSpc>
              <a:spcAft>
                <a:spcPts val="1000"/>
              </a:spcAft>
              <a:buNone/>
              <a:defRPr sz="2000">
                <a:solidFill>
                  <a:schemeClr val="tx1"/>
                </a:solidFill>
              </a:defRPr>
            </a:lvl1pPr>
            <a:lvl2pPr marL="0"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marL="0"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marL="0"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marL="0"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716306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71A0C973-C08E-95A7-04DC-A227455E46BF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89559103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5981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velký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22525"/>
            <a:ext cx="8964000" cy="3960000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FB23D414-7544-6455-E8D2-C72A3EBC3FA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15499228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  <p15:guide id="2" orient="horz" pos="411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běžný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56503"/>
            <a:ext cx="8964000" cy="3926021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287EABB6-9EA1-4F27-1C21-C571E0100C5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3767757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velk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35605"/>
            <a:ext cx="8964000" cy="3946919"/>
          </a:xfrm>
        </p:spPr>
        <p:txBody>
          <a:bodyPr numCol="1" spcCol="360000">
            <a:normAutofit/>
          </a:bodyPr>
          <a:lstStyle>
            <a:lvl1pPr marL="504000" indent="-504000">
              <a:lnSpc>
                <a:spcPct val="100000"/>
              </a:lnSpc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B5547E9F-BA9C-9C4B-9DF5-F81989FE809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2562001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mal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7003"/>
            <a:ext cx="8964000" cy="3915521"/>
          </a:xfrm>
        </p:spPr>
        <p:txBody>
          <a:bodyPr numCol="1" spcCol="360000">
            <a:normAutofit/>
          </a:bodyPr>
          <a:lstStyle>
            <a:lvl1pPr marL="360000" indent="-360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667C9E67-68A9-C008-6034-D232C1AF110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práce a sociálních věcí</a:t>
            </a:r>
          </a:p>
        </p:txBody>
      </p:sp>
    </p:spTree>
    <p:extLst>
      <p:ext uri="{BB962C8B-B14F-4D97-AF65-F5344CB8AC3E}">
        <p14:creationId xmlns:p14="http://schemas.microsoft.com/office/powerpoint/2010/main" val="3407055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26" Type="http://schemas.openxmlformats.org/officeDocument/2006/relationships/slideLayout" Target="../slideLayouts/slideLayout53.xml"/><Relationship Id="rId3" Type="http://schemas.openxmlformats.org/officeDocument/2006/relationships/slideLayout" Target="../slideLayouts/slideLayout30.xml"/><Relationship Id="rId21" Type="http://schemas.openxmlformats.org/officeDocument/2006/relationships/slideLayout" Target="../slideLayouts/slideLayout48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5" Type="http://schemas.openxmlformats.org/officeDocument/2006/relationships/slideLayout" Target="../slideLayouts/slideLayout52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0" Type="http://schemas.openxmlformats.org/officeDocument/2006/relationships/slideLayout" Target="../slideLayouts/slideLayout47.xml"/><Relationship Id="rId29" Type="http://schemas.openxmlformats.org/officeDocument/2006/relationships/slideLayout" Target="../slideLayouts/slideLayout56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2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23" Type="http://schemas.openxmlformats.org/officeDocument/2006/relationships/slideLayout" Target="../slideLayouts/slideLayout50.xml"/><Relationship Id="rId28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49.xml"/><Relationship Id="rId27" Type="http://schemas.openxmlformats.org/officeDocument/2006/relationships/slideLayout" Target="../slideLayouts/slideLayout54.xml"/><Relationship Id="rId30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4000" y="1825625"/>
            <a:ext cx="99000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55200" y="6300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Obrázek 7" descr="Obsah obrázku symbol, Grafika, logo, snímek obrazovky&#10;&#10;Obsah generovaný pomocí AI může být nesprávný.">
            <a:extLst>
              <a:ext uri="{FF2B5EF4-FFF2-40B4-BE49-F238E27FC236}">
                <a16:creationId xmlns:a16="http://schemas.microsoft.com/office/drawing/2014/main" id="{DF67F3F1-F3D2-EC43-5EB5-2BB7ED887C96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1" t="23639" r="32108" b="23684"/>
          <a:stretch>
            <a:fillRect/>
          </a:stretch>
        </p:blipFill>
        <p:spPr>
          <a:xfrm>
            <a:off x="11037600" y="0"/>
            <a:ext cx="504859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724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5" r:id="rId2"/>
    <p:sldLayoutId id="2147483660" r:id="rId3"/>
    <p:sldLayoutId id="2147483718" r:id="rId4"/>
    <p:sldLayoutId id="2147483650" r:id="rId5"/>
    <p:sldLayoutId id="2147483676" r:id="rId6"/>
    <p:sldLayoutId id="2147483677" r:id="rId7"/>
    <p:sldLayoutId id="2147483678" r:id="rId8"/>
    <p:sldLayoutId id="2147483679" r:id="rId9"/>
    <p:sldLayoutId id="2147483651" r:id="rId10"/>
    <p:sldLayoutId id="2147483680" r:id="rId11"/>
    <p:sldLayoutId id="2147483681" r:id="rId12"/>
    <p:sldLayoutId id="2147483682" r:id="rId13"/>
    <p:sldLayoutId id="214748365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716" r:id="rId23"/>
    <p:sldLayoutId id="2147483691" r:id="rId24"/>
    <p:sldLayoutId id="2147483654" r:id="rId25"/>
    <p:sldLayoutId id="2147483655" r:id="rId26"/>
    <p:sldLayoutId id="2147483719" r:id="rId2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Font typeface="Wingdings" pitchFamily="2" charset="2"/>
        <a:buChar char="§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kern="1200">
          <a:solidFill>
            <a:schemeClr val="accent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accent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3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77971" y="2160000"/>
            <a:ext cx="8906029" cy="407806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55200" y="6300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4" name="Obrázek 3" descr="Obsah obrázku symbol, Grafika, logo, snímek obrazovky&#10;&#10;Obsah generovaný pomocí AI může být nesprávný.">
            <a:extLst>
              <a:ext uri="{FF2B5EF4-FFF2-40B4-BE49-F238E27FC236}">
                <a16:creationId xmlns:a16="http://schemas.microsoft.com/office/drawing/2014/main" id="{025FCB21-8AB5-EA3D-1803-9CBD8B12DF84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1" t="23639" r="32108" b="23684"/>
          <a:stretch>
            <a:fillRect/>
          </a:stretch>
        </p:blipFill>
        <p:spPr>
          <a:xfrm>
            <a:off x="11037600" y="0"/>
            <a:ext cx="504859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16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8" r:id="rId2"/>
    <p:sldLayoutId id="2147483669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0" r:id="rId22"/>
    <p:sldLayoutId id="2147483711" r:id="rId23"/>
    <p:sldLayoutId id="2147483712" r:id="rId24"/>
    <p:sldLayoutId id="2147483717" r:id="rId25"/>
    <p:sldLayoutId id="2147483713" r:id="rId26"/>
    <p:sldLayoutId id="2147483720" r:id="rId27"/>
    <p:sldLayoutId id="2147483714" r:id="rId28"/>
    <p:sldLayoutId id="2147483715" r:id="rId2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pitchFamily="2" charset="2"/>
        <a:buChar char="§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40" userDrawn="1">
          <p15:clr>
            <a:srgbClr val="F26B43"/>
          </p15:clr>
        </p15:guide>
        <p15:guide id="2" pos="41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D1_8D148958.xml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psv.cz/zvyseni-efektivity-systemu-socialnich-sluzeb-efektivizace-" TargetMode="External"/><Relationship Id="rId1" Type="http://schemas.openxmlformats.org/officeDocument/2006/relationships/slideLayout" Target="../slideLayouts/slideLayout3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mpsv.gov.cz/doporucene-postupy-odboru" TargetMode="External"/><Relationship Id="rId1" Type="http://schemas.openxmlformats.org/officeDocument/2006/relationships/slideLayout" Target="../slideLayouts/slideLayout3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0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356D5B0D-2628-1059-698D-594BA7D021B7}"/>
              </a:ext>
            </a:extLst>
          </p:cNvPr>
          <p:cNvSpPr txBox="1">
            <a:spLocks/>
          </p:cNvSpPr>
          <p:nvPr/>
        </p:nvSpPr>
        <p:spPr>
          <a:xfrm>
            <a:off x="529213" y="588790"/>
            <a:ext cx="11133573" cy="13514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mbria" panose="02040503050406030204" pitchFamily="18" charset="0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34311FE-B1A4-26E4-8928-FC56469691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5137" y="2320334"/>
            <a:ext cx="9229725" cy="1916866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Metodický výklad nové činnosti</a:t>
            </a:r>
            <a:br>
              <a:rPr lang="cs-CZ" dirty="0"/>
            </a:br>
            <a:r>
              <a:rPr lang="cs-CZ" dirty="0"/>
              <a:t>Pomoc při zvládání běžných úkonů péče o zdraví</a:t>
            </a:r>
            <a:endParaRPr lang="cs-CZ" dirty="0">
              <a:solidFill>
                <a:schemeClr val="accent5"/>
              </a:solidFill>
            </a:endParaRP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62C1B0FB-2315-BCF9-FB40-F0A73981A2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3925" y="4495800"/>
            <a:ext cx="10776075" cy="1710340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Webinář pro poskytovatele osobní asistence a pečovatelské služby</a:t>
            </a:r>
          </a:p>
          <a:p>
            <a:pPr algn="ctr"/>
            <a:r>
              <a:rPr lang="cs-CZ" dirty="0"/>
              <a:t>Vyhláška 505/2006 Sb. ve znění vyhlášky č. 100/2026 Sb.</a:t>
            </a:r>
          </a:p>
          <a:p>
            <a:pPr algn="ctr"/>
            <a:r>
              <a:rPr lang="cs-CZ" dirty="0"/>
              <a:t> účinném od 1.7.2026</a:t>
            </a:r>
          </a:p>
          <a:p>
            <a:pPr algn="ctr"/>
            <a:endParaRPr lang="cs-CZ" dirty="0"/>
          </a:p>
        </p:txBody>
      </p:sp>
      <p:sp>
        <p:nvSpPr>
          <p:cNvPr id="14" name="Zástupný symbol pro datum 3">
            <a:extLst>
              <a:ext uri="{FF2B5EF4-FFF2-40B4-BE49-F238E27FC236}">
                <a16:creationId xmlns:a16="http://schemas.microsoft.com/office/drawing/2014/main" id="{D8987507-98AD-D361-3036-433E803010CE}"/>
              </a:ext>
            </a:extLst>
          </p:cNvPr>
          <p:cNvSpPr txBox="1">
            <a:spLocks/>
          </p:cNvSpPr>
          <p:nvPr/>
        </p:nvSpPr>
        <p:spPr>
          <a:xfrm>
            <a:off x="2844075" y="6099615"/>
            <a:ext cx="71381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latin typeface="Czechia Sans" pitchFamily="50" charset="-18"/>
                <a:ea typeface="Poppins"/>
                <a:cs typeface="Poppins"/>
                <a:sym typeface="Poppins"/>
              </a:rPr>
              <a:t>Financováno</a:t>
            </a:r>
            <a:r>
              <a:rPr lang="en-US" dirty="0">
                <a:latin typeface="Czechia Sans" pitchFamily="50" charset="-18"/>
                <a:ea typeface="Poppins"/>
                <a:cs typeface="Poppins"/>
                <a:sym typeface="Poppins"/>
              </a:rPr>
              <a:t> z </a:t>
            </a:r>
            <a:r>
              <a:rPr lang="en-US" dirty="0" err="1">
                <a:latin typeface="Czechia Sans" pitchFamily="50" charset="-18"/>
                <a:ea typeface="Poppins"/>
                <a:cs typeface="Poppins"/>
                <a:sym typeface="Poppins"/>
              </a:rPr>
              <a:t>projektu</a:t>
            </a:r>
            <a:r>
              <a:rPr lang="en-US" dirty="0">
                <a:latin typeface="Czechia Sans" pitchFamily="50" charset="-18"/>
                <a:ea typeface="Poppins"/>
                <a:cs typeface="Poppins"/>
                <a:sym typeface="Poppins"/>
              </a:rPr>
              <a:t> </a:t>
            </a:r>
            <a:r>
              <a:rPr lang="cs-CZ" dirty="0">
                <a:latin typeface="Czechia Sans" pitchFamily="50" charset="-18"/>
                <a:ea typeface="Poppins"/>
                <a:cs typeface="Poppins"/>
                <a:sym typeface="Poppins"/>
              </a:rPr>
              <a:t>„</a:t>
            </a:r>
            <a:r>
              <a:rPr lang="en-US" dirty="0" err="1">
                <a:latin typeface="Czechia Sans" pitchFamily="50" charset="-18"/>
                <a:ea typeface="Poppins"/>
                <a:cs typeface="Poppins"/>
                <a:sym typeface="Poppins"/>
              </a:rPr>
              <a:t>Zvýšení</a:t>
            </a:r>
            <a:r>
              <a:rPr lang="en-US" dirty="0">
                <a:latin typeface="Czechia Sans" pitchFamily="50" charset="-18"/>
                <a:ea typeface="Poppins"/>
                <a:cs typeface="Poppins"/>
                <a:sym typeface="Poppins"/>
              </a:rPr>
              <a:t> </a:t>
            </a:r>
            <a:r>
              <a:rPr lang="en-US" dirty="0" err="1">
                <a:latin typeface="Czechia Sans" pitchFamily="50" charset="-18"/>
                <a:ea typeface="Poppins"/>
                <a:cs typeface="Poppins"/>
                <a:sym typeface="Poppins"/>
              </a:rPr>
              <a:t>efektivity</a:t>
            </a:r>
            <a:r>
              <a:rPr lang="en-US" dirty="0">
                <a:latin typeface="Czechia Sans" pitchFamily="50" charset="-18"/>
                <a:ea typeface="Poppins"/>
                <a:cs typeface="Poppins"/>
                <a:sym typeface="Poppins"/>
              </a:rPr>
              <a:t> </a:t>
            </a:r>
            <a:r>
              <a:rPr lang="en-US" dirty="0" err="1">
                <a:latin typeface="Czechia Sans" pitchFamily="50" charset="-18"/>
                <a:ea typeface="Poppins"/>
                <a:cs typeface="Poppins"/>
                <a:sym typeface="Poppins"/>
              </a:rPr>
              <a:t>systému</a:t>
            </a:r>
            <a:r>
              <a:rPr lang="en-US" dirty="0">
                <a:latin typeface="Czechia Sans" pitchFamily="50" charset="-18"/>
                <a:ea typeface="Poppins"/>
                <a:cs typeface="Poppins"/>
                <a:sym typeface="Poppins"/>
              </a:rPr>
              <a:t> sociálních služeb</a:t>
            </a:r>
            <a:r>
              <a:rPr lang="cs-CZ" dirty="0">
                <a:latin typeface="Czechia Sans" pitchFamily="50" charset="-18"/>
                <a:ea typeface="Poppins"/>
                <a:cs typeface="Poppins"/>
                <a:sym typeface="Poppins"/>
              </a:rPr>
              <a:t>“,</a:t>
            </a:r>
            <a:r>
              <a:rPr lang="en-US" dirty="0">
                <a:latin typeface="Czechia Sans" pitchFamily="50" charset="-18"/>
                <a:ea typeface="Poppins"/>
                <a:cs typeface="Poppins"/>
                <a:sym typeface="Poppins"/>
              </a:rPr>
              <a:t> reg. </a:t>
            </a:r>
            <a:r>
              <a:rPr lang="en-US" dirty="0" err="1">
                <a:latin typeface="Czechia Sans" pitchFamily="50" charset="-18"/>
                <a:ea typeface="Poppins"/>
                <a:cs typeface="Poppins"/>
                <a:sym typeface="Poppins"/>
              </a:rPr>
              <a:t>číslo</a:t>
            </a:r>
            <a:r>
              <a:rPr lang="en-US" dirty="0">
                <a:latin typeface="Czechia Sans" pitchFamily="50" charset="-18"/>
                <a:ea typeface="Poppins"/>
                <a:cs typeface="Poppins"/>
                <a:sym typeface="Poppins"/>
              </a:rPr>
              <a:t>: CZ.03.02.02/00/22_004/0004236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7099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695C5-D6BB-3B33-2FEC-A81318B91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06092A-6617-0003-5E9D-4A7BF1841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Odůvodnění návrhu, který zavedl institut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8F06C7-EF88-6F7C-6852-B1E8DD6018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koordinuje a kontroluje plnění úkolů vyplývajících z plánu práce vlády</a:t>
            </a:r>
          </a:p>
          <a:p>
            <a:r>
              <a:rPr lang="cs-CZ" dirty="0"/>
              <a:t>odpovídá za přípravu programu práce vlády (ve vymezeném rozsahu) a jejích orgánů a kontroluje plnění přijatých usnesení vlády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63400ED-81D4-B65C-D716-4D6CA9741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10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42A67AD-9631-5C91-EF24-092D61193D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9" y="1211397"/>
            <a:ext cx="11106172" cy="487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745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F57AA7-0774-A7E0-4D50-616D126D0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1E91FA-1864-82E5-85A5-A52691871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Text běžný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CC31C9-A94F-4BFC-F0E2-4C4317BD1C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</a:rPr>
              <a:t>Co se týče přípravy programu </a:t>
            </a:r>
            <a:r>
              <a:rPr lang="cs-CZ" dirty="0"/>
              <a:t>schůze vlády, je vedoucí Úřadu vlády ČR zodpovědný za přípravu podkladů pro schůzi vlády (mj. evidenci materiálů k jednání, formální náležitosti materiálů), za průběh jednání vlády z hlediska organizačně technického (např. za pořizování zvukových záznamů z jednání), za zveřejnění usnesení z jednání vlády na webových stránkách úřadu.</a:t>
            </a:r>
          </a:p>
          <a:p>
            <a:r>
              <a:rPr lang="cs-CZ" dirty="0">
                <a:solidFill>
                  <a:schemeClr val="accent2"/>
                </a:solidFill>
              </a:rPr>
              <a:t>Co se týče samotného úřadu</a:t>
            </a:r>
            <a:r>
              <a:rPr lang="cs-CZ" dirty="0"/>
              <a:t>, vedoucí Úřadu vlády ČR vykonává činnosti spojené s organizačním a personálním řízením úřadu (přímo řídí útvary spadající do jeho kompetencí, útvary předsedy vlády a členů vlády začleněných do struktury úřadu koordinuje a řídí po stránce pracovněprávních vztahů) a věcným řízením.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867C415-883D-A28B-4BE2-9687DAB4C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11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C771340-2815-18A8-76B8-C0CD49D894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4737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15CE9-8411-EFEE-44AA-7077494F8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C48F57-7E30-24B4-8712-244126419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Péče o zdraví </a:t>
            </a:r>
            <a:r>
              <a:rPr lang="cs-CZ" b="0" dirty="0"/>
              <a:t>vymezení (OZ × zdravotní služby × sociální služby)</a:t>
            </a:r>
            <a:br>
              <a:rPr lang="cs-CZ" b="0" dirty="0"/>
            </a:br>
            <a:br>
              <a:rPr lang="cs-CZ" b="0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0A7B755-B321-41BA-D603-371557D4E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1690688"/>
            <a:ext cx="10029825" cy="4748212"/>
          </a:xfrm>
        </p:spPr>
        <p:txBody>
          <a:bodyPr>
            <a:normAutofit fontScale="32500" lnSpcReduction="20000"/>
          </a:bodyPr>
          <a:lstStyle/>
          <a:p>
            <a:pPr fontAlgn="t">
              <a:spcAft>
                <a:spcPts val="800"/>
              </a:spcAft>
            </a:pPr>
            <a:endParaRPr lang="cs-CZ" b="1" dirty="0"/>
          </a:p>
          <a:p>
            <a:pPr fontAlgn="t">
              <a:spcAft>
                <a:spcPts val="800"/>
              </a:spcAft>
            </a:pPr>
            <a:r>
              <a:rPr lang="cs-CZ" sz="6000" b="1" dirty="0"/>
              <a:t>Péče o zdraví je definována občanským zákoníkem </a:t>
            </a:r>
          </a:p>
          <a:p>
            <a:pPr fontAlgn="t">
              <a:spcAft>
                <a:spcPts val="800"/>
              </a:spcAft>
            </a:pPr>
            <a:r>
              <a:rPr lang="cs-CZ" sz="6000" dirty="0"/>
              <a:t>(zákon č. 89/2012 Sb. </a:t>
            </a:r>
            <a:r>
              <a:rPr lang="cs-CZ" sz="6000" b="1" dirty="0"/>
              <a:t> </a:t>
            </a:r>
            <a:r>
              <a:rPr lang="cs-CZ" sz="6000" dirty="0"/>
              <a:t>§ 2636 a následující)</a:t>
            </a:r>
            <a:endParaRPr lang="cs-CZ" sz="6000" b="1" dirty="0"/>
          </a:p>
          <a:p>
            <a:pPr fontAlgn="t"/>
            <a:endParaRPr lang="cs-CZ" sz="6000" dirty="0"/>
          </a:p>
          <a:p>
            <a:pPr marL="457200" indent="-457200" fontAlgn="t">
              <a:buFont typeface="Arial" panose="020B0604020202020204" pitchFamily="34" charset="0"/>
              <a:buChar char="•"/>
            </a:pPr>
            <a:r>
              <a:rPr lang="cs-CZ" sz="6000" dirty="0"/>
              <a:t>soukromoprávní úprava x ZSS/ZZS veřejnoprávní úprava</a:t>
            </a:r>
          </a:p>
          <a:p>
            <a:pPr marL="457200" indent="-457200" fontAlgn="t">
              <a:buFont typeface="Arial" panose="020B0604020202020204" pitchFamily="34" charset="0"/>
              <a:buChar char="•"/>
            </a:pPr>
            <a:endParaRPr lang="cs-CZ" sz="6000" dirty="0"/>
          </a:p>
          <a:p>
            <a:pPr marL="457200" indent="-457200" fontAlgn="t">
              <a:buFont typeface="Arial" panose="020B0604020202020204" pitchFamily="34" charset="0"/>
              <a:buChar char="•"/>
            </a:pPr>
            <a:r>
              <a:rPr lang="cs-CZ" sz="6000" dirty="0"/>
              <a:t>zahrnuje </a:t>
            </a:r>
            <a:r>
              <a:rPr lang="cs-CZ" sz="6000" b="1" dirty="0"/>
              <a:t>jakýkoli úkon, radu nebo službu směřující ke zlepšení či zachování zdraví</a:t>
            </a:r>
            <a:r>
              <a:rPr lang="cs-CZ" sz="6000" dirty="0"/>
              <a:t> </a:t>
            </a:r>
          </a:p>
          <a:p>
            <a:pPr marL="457200" indent="-457200" fontAlgn="t">
              <a:buFont typeface="Arial" panose="020B0604020202020204" pitchFamily="34" charset="0"/>
              <a:buChar char="•"/>
            </a:pPr>
            <a:endParaRPr lang="cs-CZ" sz="6000" dirty="0"/>
          </a:p>
          <a:p>
            <a:pPr marL="457200" indent="-457200" fontAlgn="t">
              <a:buFont typeface="Arial" panose="020B0604020202020204" pitchFamily="34" charset="0"/>
              <a:buChar char="•"/>
            </a:pPr>
            <a:r>
              <a:rPr lang="cs-CZ" sz="6000" dirty="0"/>
              <a:t>poskytována </a:t>
            </a:r>
            <a:r>
              <a:rPr lang="cs-CZ" sz="6000" b="1" dirty="0"/>
              <a:t>poskytovatelem, </a:t>
            </a:r>
            <a:r>
              <a:rPr lang="cs-CZ" sz="6000" dirty="0"/>
              <a:t>prostřednictvím zaměstnanců</a:t>
            </a:r>
          </a:p>
          <a:p>
            <a:pPr marL="457200" indent="-457200" fontAlgn="t">
              <a:buFont typeface="Arial" panose="020B0604020202020204" pitchFamily="34" charset="0"/>
              <a:buChar char="•"/>
            </a:pPr>
            <a:endParaRPr lang="cs-CZ" sz="6000" dirty="0"/>
          </a:p>
          <a:p>
            <a:pPr marL="457200" indent="-457200" fontAlgn="t">
              <a:buFont typeface="Arial" panose="020B0604020202020204" pitchFamily="34" charset="0"/>
              <a:buChar char="•"/>
            </a:pPr>
            <a:r>
              <a:rPr lang="cs-CZ" sz="6000" dirty="0"/>
              <a:t>s péči řádného odborníka, v souladu s pravidly oboru</a:t>
            </a:r>
          </a:p>
          <a:p>
            <a:pPr marL="961200" lvl="1" indent="-457200" fontAlgn="t">
              <a:buFont typeface="Arial" panose="020B0604020202020204" pitchFamily="34" charset="0"/>
              <a:buChar char="•"/>
            </a:pPr>
            <a:r>
              <a:rPr lang="cs-CZ" sz="4900" dirty="0"/>
              <a:t>nelze smluvně vyloučit</a:t>
            </a:r>
          </a:p>
          <a:p>
            <a:pPr fontAlgn="t"/>
            <a:endParaRPr lang="cs-CZ" sz="6000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41D48B5-FF6F-6AAE-F06F-6FE0FD881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5900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F4A7DC-F1FF-5E59-6AC5-58B85FC0E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Péče o zdraví </a:t>
            </a:r>
            <a:r>
              <a:rPr lang="cs-CZ" b="0" dirty="0"/>
              <a:t>vymezení (OZ × zdravotní služby × sociální služby)</a:t>
            </a:r>
            <a:br>
              <a:rPr lang="cs-CZ" b="0" dirty="0"/>
            </a:br>
            <a:br>
              <a:rPr lang="cs-CZ" b="0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BE90DB-C109-B59B-C5EE-6601473561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1690688"/>
            <a:ext cx="10029825" cy="4748212"/>
          </a:xfrm>
        </p:spPr>
        <p:txBody>
          <a:bodyPr>
            <a:normAutofit fontScale="32500" lnSpcReduction="20000"/>
          </a:bodyPr>
          <a:lstStyle/>
          <a:p>
            <a:pPr fontAlgn="t">
              <a:spcAft>
                <a:spcPts val="800"/>
              </a:spcAft>
            </a:pPr>
            <a:endParaRPr lang="cs-CZ" sz="6000" b="1" dirty="0"/>
          </a:p>
          <a:p>
            <a:pPr marL="457200" indent="-457200" fontAlgn="t">
              <a:buFont typeface="Arial" panose="020B0604020202020204" pitchFamily="34" charset="0"/>
              <a:buChar char="•"/>
            </a:pPr>
            <a:r>
              <a:rPr lang="cs-CZ" sz="6100" dirty="0"/>
              <a:t>souhlas ke každému úkonu, v</a:t>
            </a:r>
            <a:r>
              <a:rPr lang="cs-CZ" sz="6000" dirty="0"/>
              <a:t>ysvětlení stavu a dalšího postupu</a:t>
            </a:r>
          </a:p>
          <a:p>
            <a:pPr marL="961200" lvl="1" indent="-457200" fontAlgn="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4900" dirty="0"/>
              <a:t>způsobem přiměřeným jeho schopnosti vysvětlení pochopit; vysvětlení se podá i jeho zákonnému zástupci</a:t>
            </a:r>
          </a:p>
          <a:p>
            <a:pPr marL="961200" lvl="1" indent="-457200" fontAlgn="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4900" dirty="0"/>
              <a:t>ledaže zákon stanoví, že souhlasu není třeba</a:t>
            </a:r>
          </a:p>
          <a:p>
            <a:pPr marL="961200" lvl="1" indent="-457200" fontAlgn="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4900" dirty="0"/>
              <a:t>povinnost na vyžádání potvrdit písemně jak souhlas, tak i odmítnutí</a:t>
            </a:r>
          </a:p>
          <a:p>
            <a:pPr marL="961200" lvl="1" indent="-457200" fontAlgn="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4900" dirty="0"/>
              <a:t>odmítnutím se závazek ruší</a:t>
            </a:r>
          </a:p>
          <a:p>
            <a:pPr marL="457200" indent="-457200" fontAlgn="t">
              <a:buFont typeface="Arial" panose="020B0604020202020204" pitchFamily="34" charset="0"/>
              <a:buChar char="•"/>
            </a:pPr>
            <a:endParaRPr lang="cs-CZ" sz="6000" dirty="0"/>
          </a:p>
          <a:p>
            <a:pPr marL="457200" indent="-457200" fontAlgn="t">
              <a:buFont typeface="Arial" panose="020B0604020202020204" pitchFamily="34" charset="0"/>
              <a:buChar char="•"/>
            </a:pPr>
            <a:r>
              <a:rPr lang="cs-CZ" sz="6000" dirty="0"/>
              <a:t>povinnost ošetřovaného sdělit potřebné údaje a poskytnout součinnost</a:t>
            </a:r>
          </a:p>
          <a:p>
            <a:pPr marL="457200" indent="-457200" fontAlgn="t">
              <a:buFont typeface="Arial" panose="020B0604020202020204" pitchFamily="34" charset="0"/>
              <a:buChar char="•"/>
            </a:pPr>
            <a:endParaRPr lang="cs-CZ" sz="6000" dirty="0"/>
          </a:p>
          <a:p>
            <a:pPr marL="457200" indent="-457200" fontAlgn="t">
              <a:buFont typeface="Arial" panose="020B0604020202020204" pitchFamily="34" charset="0"/>
              <a:buChar char="•"/>
            </a:pPr>
            <a:r>
              <a:rPr lang="cs-CZ" sz="6000" dirty="0"/>
              <a:t>záznamy o péči o zdraví v potřebném rozsahu a po potřebnou dobu</a:t>
            </a:r>
          </a:p>
          <a:p>
            <a:pPr marL="961200" lvl="1" indent="-457200" fontAlgn="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5000" dirty="0"/>
              <a:t>povinnost umožnit nahlížení ošetřovaného</a:t>
            </a:r>
          </a:p>
          <a:p>
            <a:pPr marL="961200" lvl="1" indent="-457200" fontAlgn="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cs-CZ" sz="5000" dirty="0"/>
              <a:t>ostatním jen na základě zákona (povinnost zaznamenat nahlížení) nebo </a:t>
            </a:r>
            <a:r>
              <a:rPr lang="cs-CZ" sz="5000" dirty="0" err="1"/>
              <a:t>anonymizovaně</a:t>
            </a:r>
            <a:endParaRPr lang="cs-CZ" sz="5000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58D6B8F-6458-3219-DFD8-A42923F0B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693333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6A073CA2-1FE3-E321-2279-F03C43E3C0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91986" y="804165"/>
            <a:ext cx="8934814" cy="4351338"/>
          </a:xfrm>
        </p:spPr>
        <p:txBody>
          <a:bodyPr/>
          <a:lstStyle/>
          <a:p>
            <a:pPr fontAlgn="t"/>
            <a:r>
              <a:rPr lang="cs-CZ" dirty="0"/>
              <a:t>doplnění do zákona o sociálních službách: </a:t>
            </a:r>
            <a:r>
              <a:rPr lang="cs-CZ" b="1" dirty="0"/>
              <a:t>§ 35 odst. 1 písm. p)</a:t>
            </a:r>
            <a:r>
              <a:rPr lang="cs-CZ" dirty="0"/>
              <a:t> – nová základní činnost</a:t>
            </a:r>
          </a:p>
          <a:p>
            <a:pPr fontAlgn="t"/>
            <a:r>
              <a:rPr lang="cs-CZ" dirty="0"/>
              <a:t>dle </a:t>
            </a:r>
            <a:r>
              <a:rPr lang="cs-CZ" b="1" dirty="0"/>
              <a:t>§ 35 odst. 3 se jedná o základní činnost, kterou poskytovatel </a:t>
            </a:r>
            <a:r>
              <a:rPr lang="cs-CZ" b="1" dirty="0">
                <a:solidFill>
                  <a:srgbClr val="FF0000"/>
                </a:solidFill>
              </a:rPr>
              <a:t>nemá </a:t>
            </a:r>
            <a:r>
              <a:rPr lang="cs-CZ" b="1" dirty="0"/>
              <a:t>povinnost poskytovat</a:t>
            </a:r>
            <a:endParaRPr lang="cs-CZ" dirty="0"/>
          </a:p>
          <a:p>
            <a:pPr fontAlgn="t"/>
            <a:r>
              <a:rPr lang="cs-CZ" dirty="0"/>
              <a:t>související úprava: </a:t>
            </a:r>
            <a:r>
              <a:rPr lang="cs-CZ" b="1" dirty="0"/>
              <a:t>§ 39 a § 40</a:t>
            </a:r>
            <a:endParaRPr lang="cs-CZ" dirty="0"/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882A3DE-252E-8F7A-D07B-44F1317EF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14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065082D-6B6C-91FF-3D15-A35665DF3B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675" y="3173268"/>
            <a:ext cx="9028339" cy="255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1761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EFF28FA2-98F6-8B5C-9E87-F028080ED2E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A41B340-E15D-B042-A046-D72AF938E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15</a:t>
            </a:fld>
            <a:endParaRPr lang="cs-CZ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61ED593A-F35C-0618-9675-596B375E7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Kvalifikace pracovníka - §116 ZSS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A0BC527-CF65-377C-5B0B-A48766FCAB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9258" y="1229817"/>
            <a:ext cx="8373484" cy="507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5867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2037209-65E4-8D86-7432-1D36E05D0DE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fontAlgn="t"/>
            <a:r>
              <a:rPr lang="cs-CZ" dirty="0"/>
              <a:t>odborná způsobilost pracovníka v sociálních službách </a:t>
            </a:r>
          </a:p>
          <a:p>
            <a:pPr fontAlgn="t"/>
            <a:r>
              <a:rPr lang="cs-CZ" b="1" dirty="0"/>
              <a:t>střední vzdělání s maturitou</a:t>
            </a:r>
            <a:endParaRPr lang="cs-CZ" dirty="0"/>
          </a:p>
          <a:p>
            <a:pPr fontAlgn="t"/>
            <a:r>
              <a:rPr lang="cs-CZ" dirty="0"/>
              <a:t>specializovaný kurz</a:t>
            </a:r>
          </a:p>
          <a:p>
            <a:pPr fontAlgn="t"/>
            <a:r>
              <a:rPr lang="cs-CZ" i="1" dirty="0"/>
              <a:t>absolvování akreditovaného specializovaného kurzu se nevyžaduje u fyzických osob, které získaly podle zvláštního právního předpisu 45) způsobilost k výkonu zdravotnického povolání všeobecné sestry, dětské sestry, porodní asistentky, zdravotnického záchranáře nebo lékaře,</a:t>
            </a:r>
          </a:p>
          <a:p>
            <a:r>
              <a:rPr lang="cs-CZ" dirty="0">
                <a:solidFill>
                  <a:srgbClr val="FF0000"/>
                </a:solidFill>
              </a:rPr>
              <a:t>Bez kvalifikace není možné poskytovat!  </a:t>
            </a:r>
          </a:p>
          <a:p>
            <a:r>
              <a:rPr lang="cs-CZ" i="1" dirty="0">
                <a:solidFill>
                  <a:srgbClr val="FF0000"/>
                </a:solidFill>
              </a:rPr>
              <a:t>Pozor na rozdíl oproti kvalifikačnímu kurzu! – do 12 měsíců to pro činnost PUPOZ neplatí.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001CCF02-34E9-0005-3308-062398220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16</a:t>
            </a:fld>
            <a:endParaRPr lang="cs-CZ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911A2B0-AD7C-EC1B-7FB4-E8FA928CA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t"/>
            <a:r>
              <a:rPr lang="cs-CZ" dirty="0"/>
              <a:t>Základní kvalifikační požadavky</a:t>
            </a:r>
          </a:p>
        </p:txBody>
      </p:sp>
    </p:spTree>
    <p:extLst>
      <p:ext uri="{BB962C8B-B14F-4D97-AF65-F5344CB8AC3E}">
        <p14:creationId xmlns:p14="http://schemas.microsoft.com/office/powerpoint/2010/main" val="26914820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DE1009-3372-C9FB-4293-37A624BC4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Aktéři a jejich role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B6BA79F-0787-A2AE-D1DC-FB113D4CCF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03196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80BF0B0-6C82-0EA7-20F3-26948B708F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8675" y="1285875"/>
            <a:ext cx="9755326" cy="4891088"/>
          </a:xfrm>
        </p:spPr>
        <p:txBody>
          <a:bodyPr>
            <a:normAutofit fontScale="92500" lnSpcReduction="10000"/>
          </a:bodyPr>
          <a:lstStyle/>
          <a:p>
            <a:pPr fontAlgn="t"/>
            <a:r>
              <a:rPr lang="cs-CZ" i="1" dirty="0"/>
              <a:t>rozhoduje, zda činnost zavede (činnost je </a:t>
            </a:r>
            <a:r>
              <a:rPr lang="cs-CZ" b="1" i="1" dirty="0"/>
              <a:t>volitelná základní činnost)</a:t>
            </a:r>
            <a:endParaRPr lang="cs-CZ" i="1" dirty="0"/>
          </a:p>
          <a:p>
            <a:pPr fontAlgn="t"/>
            <a:r>
              <a:rPr lang="cs-CZ" i="1" dirty="0"/>
              <a:t>v případě zavedení:</a:t>
            </a:r>
          </a:p>
          <a:p>
            <a:pPr lvl="1" fontAlgn="t"/>
            <a:r>
              <a:rPr lang="cs-CZ" i="1" dirty="0"/>
              <a:t>oznámí </a:t>
            </a:r>
            <a:r>
              <a:rPr lang="cs-CZ" b="1" i="1" dirty="0"/>
              <a:t>změnu registrace služby, požádá o změnu registrace</a:t>
            </a:r>
            <a:endParaRPr lang="cs-CZ" i="1" dirty="0"/>
          </a:p>
          <a:p>
            <a:pPr lvl="1" fontAlgn="t"/>
            <a:r>
              <a:rPr lang="cs-CZ" i="1" dirty="0"/>
              <a:t>doloží </a:t>
            </a:r>
            <a:r>
              <a:rPr lang="cs-CZ" b="1" i="1" dirty="0"/>
              <a:t>personální zajištění</a:t>
            </a:r>
            <a:endParaRPr lang="cs-CZ" i="1" dirty="0"/>
          </a:p>
          <a:p>
            <a:pPr lvl="1" fontAlgn="t"/>
            <a:r>
              <a:rPr lang="cs-CZ" i="1" dirty="0"/>
              <a:t>doplní </a:t>
            </a:r>
            <a:r>
              <a:rPr lang="cs-CZ" b="1" i="1" dirty="0"/>
              <a:t>popis realizace služby</a:t>
            </a:r>
            <a:endParaRPr lang="cs-CZ" i="1" dirty="0"/>
          </a:p>
          <a:p>
            <a:pPr fontAlgn="t"/>
            <a:r>
              <a:rPr lang="cs-CZ" b="1" dirty="0"/>
              <a:t>nastavuje:</a:t>
            </a:r>
          </a:p>
          <a:p>
            <a:pPr lvl="1" fontAlgn="t"/>
            <a:r>
              <a:rPr lang="cs-CZ" dirty="0"/>
              <a:t>interní postupy a metodiky</a:t>
            </a:r>
          </a:p>
          <a:p>
            <a:pPr lvl="1" fontAlgn="t"/>
            <a:r>
              <a:rPr lang="cs-CZ" dirty="0"/>
              <a:t>role pracovníků</a:t>
            </a:r>
          </a:p>
          <a:p>
            <a:pPr lvl="1" fontAlgn="t"/>
            <a:r>
              <a:rPr lang="cs-CZ" dirty="0"/>
              <a:t>návaznost a kontinuitu péče</a:t>
            </a:r>
          </a:p>
          <a:p>
            <a:pPr fontAlgn="t"/>
            <a:r>
              <a:rPr lang="cs-CZ" dirty="0"/>
              <a:t>personální zajištění musí odpovídat rozsahu služby</a:t>
            </a:r>
          </a:p>
          <a:p>
            <a:pPr fontAlgn="t"/>
            <a:r>
              <a:rPr lang="cs-CZ" dirty="0"/>
              <a:t>poskytovatel nese odpovědnost za to, že činnost je </a:t>
            </a:r>
            <a:r>
              <a:rPr lang="cs-CZ" b="1" dirty="0"/>
              <a:t>reálně zajištěna, bezpečná a personálně pokrytá</a:t>
            </a:r>
            <a:endParaRPr lang="cs-CZ" dirty="0"/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70E343B-6CB3-8D3B-0A44-DDDF8ECEE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18</a:t>
            </a:fld>
            <a:endParaRPr lang="cs-CZ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27A14496-3D84-5D60-41D5-DE76325B5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Role poskytovatele </a:t>
            </a:r>
          </a:p>
        </p:txBody>
      </p:sp>
    </p:spTree>
    <p:extLst>
      <p:ext uri="{BB962C8B-B14F-4D97-AF65-F5344CB8AC3E}">
        <p14:creationId xmlns:p14="http://schemas.microsoft.com/office/powerpoint/2010/main" val="42073463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06EE5D-FDAD-BDA3-311C-AC9ADED0E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CBE57C5-7EE1-AD59-F0D7-E8DCDA95E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8674" y="1690687"/>
            <a:ext cx="9755326" cy="4052887"/>
          </a:xfrm>
        </p:spPr>
        <p:txBody>
          <a:bodyPr>
            <a:normAutofit fontScale="92500" lnSpcReduction="10000"/>
          </a:bodyPr>
          <a:lstStyle/>
          <a:p>
            <a:pPr fontAlgn="t"/>
            <a:r>
              <a:rPr lang="cs-CZ" i="1" dirty="0"/>
              <a:t>Zavedení PUPOZ musí odpovídat skutečnému personálnímu zajištění.</a:t>
            </a:r>
          </a:p>
          <a:p>
            <a:pPr fontAlgn="t"/>
            <a:r>
              <a:rPr lang="cs-CZ" i="1" dirty="0"/>
              <a:t>Pokud PUPOZ zajišťuje jen část pracovníků, musí být zřejmé, v jakém rozsahu je činnost reálně dostupná.</a:t>
            </a:r>
          </a:p>
          <a:p>
            <a:pPr fontAlgn="t"/>
            <a:r>
              <a:rPr lang="cs-CZ" i="1" dirty="0"/>
              <a:t>Nestačí vytvořit dojem, že PUPOZ je dostupná v celé kapacitě služby, pokud tomu neodpovídá kvalifikovaný personál.</a:t>
            </a:r>
          </a:p>
          <a:p>
            <a:pPr fontAlgn="t"/>
            <a:r>
              <a:rPr lang="cs-CZ" i="1" dirty="0"/>
              <a:t>Oznámení změny je minimum; avšak v takovém případě by měla uvedená kapacita služby odpovídat i kapacitě činnosti</a:t>
            </a:r>
          </a:p>
          <a:p>
            <a:pPr fontAlgn="t"/>
            <a:r>
              <a:rPr lang="cs-CZ" i="1" dirty="0"/>
              <a:t>Doporučujeme, pokud se promítá rozsah/kapacita nebo jiný závazný údaj v registraci, je na místě řešit režim změny registrace s krajem.</a:t>
            </a:r>
          </a:p>
          <a:p>
            <a:pPr fontAlgn="t"/>
            <a:r>
              <a:rPr lang="cs-CZ" i="1" dirty="0"/>
              <a:t>Cílem je transparentnost vůči zájemci, kraji i poskytovateli.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4AE8DDB-9E58-25C2-E1C0-2C785836D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19</a:t>
            </a:fld>
            <a:endParaRPr lang="cs-CZ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128B3ECE-B1A8-D450-B681-D66276822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Registrace a reálná dostupnost činnosti</a:t>
            </a:r>
          </a:p>
        </p:txBody>
      </p:sp>
    </p:spTree>
    <p:extLst>
      <p:ext uri="{BB962C8B-B14F-4D97-AF65-F5344CB8AC3E}">
        <p14:creationId xmlns:p14="http://schemas.microsoft.com/office/powerpoint/2010/main" val="554593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1F3CC8B-3FC1-C818-5AE8-B9D75DA05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2</a:t>
            </a:fld>
            <a:endParaRPr lang="cs-CZ"/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E99AB54F-0988-6237-41F5-1665BA56DE28}"/>
              </a:ext>
            </a:extLst>
          </p:cNvPr>
          <p:cNvSpPr txBox="1"/>
          <p:nvPr/>
        </p:nvSpPr>
        <p:spPr>
          <a:xfrm>
            <a:off x="684001" y="606434"/>
            <a:ext cx="10507875" cy="10949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ts val="4230"/>
              </a:lnSpc>
              <a:spcBef>
                <a:spcPct val="0"/>
              </a:spcBef>
            </a:pPr>
            <a:r>
              <a:rPr lang="cs-CZ" sz="2400" b="1" dirty="0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Projekt: </a:t>
            </a:r>
          </a:p>
          <a:p>
            <a:pPr marL="0" lvl="0" indent="0">
              <a:lnSpc>
                <a:spcPts val="4230"/>
              </a:lnSpc>
              <a:spcBef>
                <a:spcPct val="0"/>
              </a:spcBef>
            </a:pPr>
            <a:r>
              <a:rPr lang="en-US" sz="3600" b="1" dirty="0" err="1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Zvýšení</a:t>
            </a:r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efektivity</a:t>
            </a:r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systému</a:t>
            </a:r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sociálních</a:t>
            </a:r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služeb</a:t>
            </a:r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 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74738797-F856-8886-F487-DAA3580A89D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84000" y="2167003"/>
            <a:ext cx="1463775" cy="3970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ts val="3390"/>
              </a:lnSpc>
              <a:spcBef>
                <a:spcPct val="0"/>
              </a:spcBef>
            </a:pPr>
            <a:r>
              <a:rPr lang="cs-CZ" sz="2400" b="1" dirty="0"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C</a:t>
            </a:r>
            <a:r>
              <a:rPr lang="en-US" sz="2400" b="1" dirty="0" err="1"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íle</a:t>
            </a:r>
            <a:endParaRPr lang="en-US" sz="2400" b="1" dirty="0">
              <a:latin typeface="Arial" panose="020B0604020202020204" pitchFamily="34" charset="0"/>
              <a:ea typeface="Garet Bold"/>
              <a:cs typeface="Arial" panose="020B0604020202020204" pitchFamily="34" charset="0"/>
              <a:sym typeface="Garet Bold"/>
            </a:endParaRP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4B571C8D-49F2-634F-5917-45D0C95903F1}"/>
              </a:ext>
            </a:extLst>
          </p:cNvPr>
          <p:cNvSpPr txBox="1"/>
          <p:nvPr/>
        </p:nvSpPr>
        <p:spPr>
          <a:xfrm>
            <a:off x="3162200" y="2160453"/>
            <a:ext cx="1591423" cy="3971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ts val="3390"/>
              </a:lnSpc>
              <a:spcBef>
                <a:spcPct val="0"/>
              </a:spcBef>
            </a:pPr>
            <a:r>
              <a:rPr lang="cs-CZ" sz="2400" b="1" dirty="0"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A</a:t>
            </a:r>
            <a:r>
              <a:rPr lang="en-US" sz="2400" b="1" dirty="0" err="1"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ktivity</a:t>
            </a:r>
            <a:endParaRPr lang="en-US" sz="2400" b="1" dirty="0">
              <a:latin typeface="Arial" panose="020B0604020202020204" pitchFamily="34" charset="0"/>
              <a:ea typeface="Garet Bold"/>
              <a:cs typeface="Arial" panose="020B0604020202020204" pitchFamily="34" charset="0"/>
              <a:sym typeface="Garet Bold"/>
            </a:endParaRPr>
          </a:p>
        </p:txBody>
      </p:sp>
      <p:sp>
        <p:nvSpPr>
          <p:cNvPr id="16" name="TextBox 20">
            <a:extLst>
              <a:ext uri="{FF2B5EF4-FFF2-40B4-BE49-F238E27FC236}">
                <a16:creationId xmlns:a16="http://schemas.microsoft.com/office/drawing/2014/main" id="{0B0DEEA4-909A-9353-6914-0CBAE0C06885}"/>
              </a:ext>
            </a:extLst>
          </p:cNvPr>
          <p:cNvSpPr txBox="1"/>
          <p:nvPr/>
        </p:nvSpPr>
        <p:spPr>
          <a:xfrm>
            <a:off x="6466829" y="2154527"/>
            <a:ext cx="1591423" cy="3971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ts val="3390"/>
              </a:lnSpc>
              <a:spcBef>
                <a:spcPct val="0"/>
              </a:spcBef>
            </a:pPr>
            <a:r>
              <a:rPr lang="cs-CZ" sz="2400" b="1" dirty="0"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V</a:t>
            </a:r>
            <a:r>
              <a:rPr lang="en-US" sz="2400" b="1" dirty="0" err="1"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ýstupy</a:t>
            </a:r>
            <a:endParaRPr lang="en-US" sz="2400" b="1" dirty="0">
              <a:latin typeface="Arial" panose="020B0604020202020204" pitchFamily="34" charset="0"/>
              <a:ea typeface="Garet Bold"/>
              <a:cs typeface="Arial" panose="020B0604020202020204" pitchFamily="34" charset="0"/>
              <a:sym typeface="Garet Bold"/>
            </a:endParaRPr>
          </a:p>
        </p:txBody>
      </p:sp>
      <p:sp>
        <p:nvSpPr>
          <p:cNvPr id="18" name="TextBox 12">
            <a:extLst>
              <a:ext uri="{FF2B5EF4-FFF2-40B4-BE49-F238E27FC236}">
                <a16:creationId xmlns:a16="http://schemas.microsoft.com/office/drawing/2014/main" id="{29CC49D2-D6CD-5C68-2E40-BCB5DBFF9690}"/>
              </a:ext>
            </a:extLst>
          </p:cNvPr>
          <p:cNvSpPr txBox="1"/>
          <p:nvPr/>
        </p:nvSpPr>
        <p:spPr>
          <a:xfrm>
            <a:off x="684001" y="2861052"/>
            <a:ext cx="1813394" cy="1595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ts val="2147"/>
              </a:lnSpc>
              <a:spcBef>
                <a:spcPct val="0"/>
              </a:spcBef>
            </a:pP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Hlavním cílem projektu je zvýšení výkonové i dopadové efektivity systému sociálních služeb</a:t>
            </a:r>
            <a:endParaRPr lang="en-US" sz="1600" b="1" dirty="0">
              <a:latin typeface="Arial" panose="020B0604020202020204" pitchFamily="34" charset="0"/>
              <a:ea typeface="Garet"/>
              <a:cs typeface="Arial" panose="020B0604020202020204" pitchFamily="34" charset="0"/>
              <a:sym typeface="Garet"/>
            </a:endParaRPr>
          </a:p>
        </p:txBody>
      </p:sp>
      <p:sp>
        <p:nvSpPr>
          <p:cNvPr id="19" name="TextBox 13">
            <a:extLst>
              <a:ext uri="{FF2B5EF4-FFF2-40B4-BE49-F238E27FC236}">
                <a16:creationId xmlns:a16="http://schemas.microsoft.com/office/drawing/2014/main" id="{42537EDC-B776-1B3F-C606-FBCEA59DD908}"/>
              </a:ext>
            </a:extLst>
          </p:cNvPr>
          <p:cNvSpPr txBox="1"/>
          <p:nvPr/>
        </p:nvSpPr>
        <p:spPr>
          <a:xfrm>
            <a:off x="3162200" y="2860379"/>
            <a:ext cx="2562973" cy="37702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147"/>
              </a:lnSpc>
              <a:spcBef>
                <a:spcPct val="0"/>
              </a:spcBef>
            </a:pPr>
            <a:r>
              <a:rPr lang="cs-CZ" sz="1450" dirty="0">
                <a:latin typeface="Arial" panose="020B0604020202020204" pitchFamily="34" charset="0"/>
                <a:cs typeface="Arial" panose="020B0604020202020204" pitchFamily="34" charset="0"/>
              </a:rPr>
              <a:t>KA 01 Podpora zefektivnění systému plánování a sociálního začleňování</a:t>
            </a:r>
          </a:p>
          <a:p>
            <a:pPr>
              <a:lnSpc>
                <a:spcPts val="2147"/>
              </a:lnSpc>
              <a:spcBef>
                <a:spcPct val="0"/>
              </a:spcBef>
            </a:pPr>
            <a:endParaRPr lang="cs-CZ" sz="14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147"/>
              </a:lnSpc>
              <a:spcBef>
                <a:spcPct val="0"/>
              </a:spcBef>
            </a:pPr>
            <a:endParaRPr lang="cs-CZ" sz="14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147"/>
              </a:lnSpc>
              <a:spcBef>
                <a:spcPct val="0"/>
              </a:spcBef>
            </a:pPr>
            <a:endParaRPr lang="cs-CZ" sz="1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147"/>
              </a:lnSpc>
              <a:spcBef>
                <a:spcPct val="0"/>
              </a:spcBef>
            </a:pPr>
            <a:r>
              <a:rPr lang="cs-CZ" sz="1450" dirty="0">
                <a:latin typeface="Arial" panose="020B0604020202020204" pitchFamily="34" charset="0"/>
                <a:cs typeface="Arial" panose="020B0604020202020204" pitchFamily="34" charset="0"/>
              </a:rPr>
              <a:t>KA 02 Jednotná datová základna (JDZ) a sledování potřeb klientů sociálních služeb</a:t>
            </a:r>
          </a:p>
          <a:p>
            <a:pPr>
              <a:lnSpc>
                <a:spcPts val="2147"/>
              </a:lnSpc>
              <a:spcBef>
                <a:spcPct val="0"/>
              </a:spcBef>
            </a:pPr>
            <a:endParaRPr lang="cs-CZ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147"/>
              </a:lnSpc>
              <a:spcBef>
                <a:spcPct val="0"/>
              </a:spcBef>
            </a:pPr>
            <a:endParaRPr lang="cs-CZ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147"/>
              </a:lnSpc>
              <a:spcBef>
                <a:spcPct val="0"/>
              </a:spcBef>
            </a:pPr>
            <a:endParaRPr lang="cs-CZ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>
              <a:lnSpc>
                <a:spcPts val="2147"/>
              </a:lnSpc>
              <a:spcBef>
                <a:spcPct val="0"/>
              </a:spcBef>
            </a:pPr>
            <a:endParaRPr lang="en-US" sz="1900" dirty="0">
              <a:solidFill>
                <a:srgbClr val="FFFFFF"/>
              </a:solidFill>
              <a:latin typeface="Arial" panose="020B0604020202020204" pitchFamily="34" charset="0"/>
              <a:ea typeface="Garet"/>
              <a:cs typeface="Arial" panose="020B0604020202020204" pitchFamily="34" charset="0"/>
              <a:sym typeface="Gare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7C5E6B-F377-1D3D-5AEF-32C8179FF74E}"/>
              </a:ext>
            </a:extLst>
          </p:cNvPr>
          <p:cNvSpPr txBox="1"/>
          <p:nvPr/>
        </p:nvSpPr>
        <p:spPr>
          <a:xfrm>
            <a:off x="6466830" y="2860379"/>
            <a:ext cx="4725046" cy="41472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cs-CZ" sz="1450" dirty="0">
                <a:latin typeface="Arial" panose="020B0604020202020204" pitchFamily="34" charset="0"/>
                <a:cs typeface="Arial" panose="020B0604020202020204" pitchFamily="34" charset="0"/>
              </a:rPr>
              <a:t>Metodika pro zjišťování potřeb uživatelů sociálních služeb</a:t>
            </a:r>
          </a:p>
          <a:p>
            <a:pPr>
              <a:buFontTx/>
              <a:buChar char="-"/>
            </a:pPr>
            <a:r>
              <a:rPr lang="cs-CZ" sz="1450" dirty="0">
                <a:latin typeface="Arial" panose="020B0604020202020204" pitchFamily="34" charset="0"/>
                <a:cs typeface="Arial" panose="020B0604020202020204" pitchFamily="34" charset="0"/>
              </a:rPr>
              <a:t>Metodika plánování a síťování sociálních služeb</a:t>
            </a:r>
          </a:p>
          <a:p>
            <a:pPr>
              <a:buFontTx/>
              <a:buChar char="-"/>
            </a:pPr>
            <a:r>
              <a:rPr lang="cs-CZ" sz="1450" dirty="0">
                <a:latin typeface="Arial" panose="020B0604020202020204" pitchFamily="34" charset="0"/>
                <a:cs typeface="Arial" panose="020B0604020202020204" pitchFamily="34" charset="0"/>
              </a:rPr>
              <a:t>Návrh minimální úrovně zajištění sociálních služeb v území</a:t>
            </a:r>
          </a:p>
          <a:p>
            <a:endParaRPr lang="cs-CZ" sz="1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cs-CZ" sz="1450" dirty="0">
                <a:latin typeface="Arial" panose="020B0604020202020204" pitchFamily="34" charset="0"/>
                <a:cs typeface="Arial" panose="020B0604020202020204" pitchFamily="34" charset="0"/>
              </a:rPr>
              <a:t>Šetření administrativní zátěže poskytovatelů sociálních služeb</a:t>
            </a:r>
          </a:p>
          <a:p>
            <a:pPr>
              <a:buFontTx/>
              <a:buChar char="-"/>
            </a:pPr>
            <a:r>
              <a:rPr lang="cs-CZ" sz="1450" dirty="0">
                <a:latin typeface="Arial" panose="020B0604020202020204" pitchFamily="34" charset="0"/>
                <a:cs typeface="Arial" panose="020B0604020202020204" pitchFamily="34" charset="0"/>
              </a:rPr>
              <a:t>Analýza a specifikace funkčních a datových požadavků budoucího systému, </a:t>
            </a:r>
          </a:p>
          <a:p>
            <a:pPr>
              <a:buFontTx/>
              <a:buChar char="-"/>
            </a:pPr>
            <a:r>
              <a:rPr lang="cs-CZ" sz="1450" dirty="0">
                <a:latin typeface="Arial" panose="020B0604020202020204" pitchFamily="34" charset="0"/>
                <a:cs typeface="Arial" panose="020B0604020202020204" pitchFamily="34" charset="0"/>
              </a:rPr>
              <a:t>Zadávací dokumentace na realizaci nového informačního systému a JDZ</a:t>
            </a:r>
          </a:p>
          <a:p>
            <a:pPr>
              <a:buFontTx/>
              <a:buChar char="-"/>
            </a:pPr>
            <a:r>
              <a:rPr lang="cs-CZ" sz="1450" dirty="0">
                <a:latin typeface="Arial" panose="020B0604020202020204" pitchFamily="34" charset="0"/>
                <a:cs typeface="Arial" panose="020B0604020202020204" pitchFamily="34" charset="0"/>
              </a:rPr>
              <a:t>Projektová podpora na prováděcím projektu a při realizaci Nového IS pro správu JDZ</a:t>
            </a:r>
          </a:p>
          <a:p>
            <a:pPr>
              <a:buFontTx/>
              <a:buChar char="-"/>
            </a:pPr>
            <a:endParaRPr lang="cs-CZ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>
              <a:lnSpc>
                <a:spcPts val="2147"/>
              </a:lnSpc>
              <a:spcBef>
                <a:spcPct val="0"/>
              </a:spcBef>
            </a:pPr>
            <a:endParaRPr lang="en-US" sz="1900" dirty="0">
              <a:solidFill>
                <a:srgbClr val="FFFFFF"/>
              </a:solidFill>
              <a:latin typeface="Arial" panose="020B0604020202020204" pitchFamily="34" charset="0"/>
              <a:ea typeface="Garet"/>
              <a:cs typeface="Arial" panose="020B0604020202020204" pitchFamily="34" charset="0"/>
              <a:sym typeface="Garet"/>
            </a:endParaRPr>
          </a:p>
        </p:txBody>
      </p:sp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511B754C-0883-4A33-3818-EBCDD43F1993}"/>
              </a:ext>
            </a:extLst>
          </p:cNvPr>
          <p:cNvCxnSpPr>
            <a:cxnSpLocks/>
          </p:cNvCxnSpPr>
          <p:nvPr/>
        </p:nvCxnSpPr>
        <p:spPr>
          <a:xfrm>
            <a:off x="684000" y="2596956"/>
            <a:ext cx="105078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9F6DB847-305B-B8CC-9C86-A2FD48B2FC4B}"/>
              </a:ext>
            </a:extLst>
          </p:cNvPr>
          <p:cNvCxnSpPr>
            <a:cxnSpLocks/>
          </p:cNvCxnSpPr>
          <p:nvPr/>
        </p:nvCxnSpPr>
        <p:spPr>
          <a:xfrm>
            <a:off x="2794000" y="2167003"/>
            <a:ext cx="0" cy="41329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7079A090-B0E5-EDDA-80C2-1C33F29F8108}"/>
              </a:ext>
            </a:extLst>
          </p:cNvPr>
          <p:cNvCxnSpPr>
            <a:cxnSpLocks/>
          </p:cNvCxnSpPr>
          <p:nvPr/>
        </p:nvCxnSpPr>
        <p:spPr>
          <a:xfrm>
            <a:off x="6102350" y="2167003"/>
            <a:ext cx="0" cy="41329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>
            <a:extLst>
              <a:ext uri="{FF2B5EF4-FFF2-40B4-BE49-F238E27FC236}">
                <a16:creationId xmlns:a16="http://schemas.microsoft.com/office/drawing/2014/main" id="{78AAE363-342D-45F4-62C5-C0A0EA184E0C}"/>
              </a:ext>
            </a:extLst>
          </p:cNvPr>
          <p:cNvCxnSpPr>
            <a:cxnSpLocks/>
          </p:cNvCxnSpPr>
          <p:nvPr/>
        </p:nvCxnSpPr>
        <p:spPr>
          <a:xfrm>
            <a:off x="2794000" y="4194366"/>
            <a:ext cx="83978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9499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B3246-7F3D-1AA9-2E91-B49D6846C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B785CC-C81E-2255-8E63-C53A74184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Dotaz + odpověď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FB7684-BA7E-C030-56D6-BDD8BA8914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i="1" dirty="0"/>
              <a:t>Musím něco měnit, když PUPOZ zavádět nebudu?</a:t>
            </a:r>
          </a:p>
          <a:p>
            <a:endParaRPr lang="cs-CZ" dirty="0"/>
          </a:p>
          <a:p>
            <a:r>
              <a:rPr lang="cs-CZ" dirty="0"/>
              <a:t>Ne. Nová činnost je volitelná. Pokud ji poskytovatel nebude poskytovat, nevzniká mu pouze z důvodu účinnosti novely povinnost měnit registraci, popis realizace služby ani související dokumentaci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0DF2DA5-C2E9-E79A-A751-A40E809DE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67412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4445C0B-7605-174D-0318-DA0BFDEBEA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46000" y="1247776"/>
            <a:ext cx="9438001" cy="4929188"/>
          </a:xfrm>
        </p:spPr>
        <p:txBody>
          <a:bodyPr numCol="2">
            <a:normAutofit/>
          </a:bodyPr>
          <a:lstStyle/>
          <a:p>
            <a:pPr fontAlgn="t"/>
            <a:r>
              <a:rPr lang="cs-CZ" sz="2200" dirty="0"/>
              <a:t>postupuje:</a:t>
            </a:r>
          </a:p>
          <a:p>
            <a:pPr lvl="1" fontAlgn="t"/>
            <a:r>
              <a:rPr lang="cs-CZ" sz="1900" dirty="0"/>
              <a:t>podle individuálního plánu klienta</a:t>
            </a:r>
          </a:p>
          <a:p>
            <a:pPr lvl="1" fontAlgn="t"/>
            <a:r>
              <a:rPr lang="cs-CZ" sz="1900" dirty="0"/>
              <a:t>dle pokynů poskytovatele a výrobce pomůcek</a:t>
            </a:r>
          </a:p>
          <a:p>
            <a:pPr lvl="1" fontAlgn="t"/>
            <a:endParaRPr lang="cs-CZ" sz="1900" dirty="0"/>
          </a:p>
          <a:p>
            <a:pPr fontAlgn="t"/>
            <a:r>
              <a:rPr lang="cs-CZ" sz="2200" dirty="0"/>
              <a:t>odpovídá za:</a:t>
            </a:r>
          </a:p>
          <a:p>
            <a:pPr lvl="1" fontAlgn="t"/>
            <a:r>
              <a:rPr lang="cs-CZ" sz="1900" b="1" dirty="0"/>
              <a:t>bezpečné provedení úkonu</a:t>
            </a:r>
            <a:endParaRPr lang="cs-CZ" sz="1900" dirty="0"/>
          </a:p>
          <a:p>
            <a:pPr lvl="1" fontAlgn="t"/>
            <a:r>
              <a:rPr lang="cs-CZ" sz="1900" dirty="0"/>
              <a:t>vnímání změn stavu</a:t>
            </a:r>
          </a:p>
          <a:p>
            <a:pPr lvl="1" fontAlgn="t"/>
            <a:r>
              <a:rPr lang="cs-CZ" sz="1900" dirty="0"/>
              <a:t>poučení a záznam</a:t>
            </a:r>
          </a:p>
          <a:p>
            <a:pPr lvl="1" fontAlgn="t"/>
            <a:r>
              <a:rPr lang="cs-CZ" sz="1900" dirty="0"/>
              <a:t>neprovedení v případě odmítnutí</a:t>
            </a:r>
          </a:p>
          <a:p>
            <a:pPr lvl="1" fontAlgn="t"/>
            <a:r>
              <a:rPr lang="cs-CZ" sz="1900" b="1" dirty="0"/>
              <a:t>včasnou eskalaci situace</a:t>
            </a:r>
          </a:p>
          <a:p>
            <a:pPr lvl="1" fontAlgn="t"/>
            <a:endParaRPr lang="cs-CZ" sz="1900" dirty="0"/>
          </a:p>
          <a:p>
            <a:pPr fontAlgn="t"/>
            <a:r>
              <a:rPr lang="cs-CZ" sz="2200" dirty="0"/>
              <a:t>respektuje hranici mezi:</a:t>
            </a:r>
          </a:p>
          <a:p>
            <a:pPr lvl="1" fontAlgn="t"/>
            <a:r>
              <a:rPr lang="cs-CZ" sz="1900" dirty="0"/>
              <a:t>sociální službou a zdravotní péčí</a:t>
            </a:r>
          </a:p>
          <a:p>
            <a:pPr lvl="1" fontAlgn="t"/>
            <a:endParaRPr lang="cs-CZ" sz="1900" dirty="0"/>
          </a:p>
          <a:p>
            <a:pPr fontAlgn="t"/>
            <a:r>
              <a:rPr lang="cs-CZ" sz="2200" dirty="0"/>
              <a:t>neprovádí:</a:t>
            </a:r>
          </a:p>
          <a:p>
            <a:pPr lvl="1" fontAlgn="t"/>
            <a:r>
              <a:rPr lang="cs-CZ" sz="1900" dirty="0"/>
              <a:t>diagnostiku</a:t>
            </a:r>
          </a:p>
          <a:p>
            <a:pPr lvl="1" fontAlgn="t"/>
            <a:r>
              <a:rPr lang="cs-CZ" sz="1900" dirty="0"/>
              <a:t>léčbu</a:t>
            </a:r>
          </a:p>
          <a:p>
            <a:pPr lvl="1" fontAlgn="t"/>
            <a:r>
              <a:rPr lang="cs-CZ" sz="1900" dirty="0"/>
              <a:t>rozhodování o zdravotním stavu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B680F45-6BFD-7CFA-23D1-2453BDF2E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21</a:t>
            </a:fld>
            <a:endParaRPr lang="cs-CZ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DA6AC153-7A72-E61E-7917-A006A1BA7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000" y="494910"/>
            <a:ext cx="9900000" cy="600465"/>
          </a:xfrm>
        </p:spPr>
        <p:txBody>
          <a:bodyPr/>
          <a:lstStyle/>
          <a:p>
            <a:r>
              <a:rPr lang="cs-CZ" dirty="0"/>
              <a:t>Role pracovníka – poskytuje asistenci</a:t>
            </a:r>
          </a:p>
        </p:txBody>
      </p:sp>
    </p:spTree>
    <p:extLst>
      <p:ext uri="{BB962C8B-B14F-4D97-AF65-F5344CB8AC3E}">
        <p14:creationId xmlns:p14="http://schemas.microsoft.com/office/powerpoint/2010/main" val="38835964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0D7553-F8E2-63B7-185A-94C55CA29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BD17EED4-CBD3-E9FF-8900-E7ED753FB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01</a:t>
            </a:r>
            <a:r>
              <a:rPr lang="cs-CZ" dirty="0"/>
              <a:t>	Institut pomoci s běžnými úkony péče o zdraví</a:t>
            </a:r>
          </a:p>
        </p:txBody>
      </p:sp>
      <p:sp>
        <p:nvSpPr>
          <p:cNvPr id="4" name="Zástupný symbol pro obsah 6">
            <a:extLst>
              <a:ext uri="{FF2B5EF4-FFF2-40B4-BE49-F238E27FC236}">
                <a16:creationId xmlns:a16="http://schemas.microsoft.com/office/drawing/2014/main" id="{40D45728-A2A4-5061-A8F9-07A64AC9EF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2"/>
            <a:r>
              <a:rPr lang="en-GB" sz="2400" dirty="0">
                <a:solidFill>
                  <a:schemeClr val="tx1"/>
                </a:solidFill>
              </a:rPr>
              <a:t>	</a:t>
            </a:r>
            <a:r>
              <a:rPr lang="cs-CZ" sz="2400" dirty="0">
                <a:solidFill>
                  <a:schemeClr val="tx1"/>
                </a:solidFill>
              </a:rPr>
              <a:t>volitelná činnost pro Osobní asistenci a Pečovatelskou službu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5" name="Zástupný symbol pro obsah 6">
            <a:extLst>
              <a:ext uri="{FF2B5EF4-FFF2-40B4-BE49-F238E27FC236}">
                <a16:creationId xmlns:a16="http://schemas.microsoft.com/office/drawing/2014/main" id="{462529F5-E755-04ED-4AFD-EA6528392BF4}"/>
              </a:ext>
            </a:extLst>
          </p:cNvPr>
          <p:cNvSpPr txBox="1">
            <a:spLocks/>
          </p:cNvSpPr>
          <p:nvPr/>
        </p:nvSpPr>
        <p:spPr>
          <a:xfrm>
            <a:off x="200025" y="2865691"/>
            <a:ext cx="11891772" cy="11133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GB" sz="3000" dirty="0">
              <a:latin typeface="Arial" panose="020B0604020202020204" pitchFamily="34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3552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0A92F13-7C31-A7D9-61AA-8E956D382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23</a:t>
            </a:fld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0A39F9D5-9F6F-8DB3-5265-17F3E987D1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54" y="1476375"/>
            <a:ext cx="11650945" cy="3524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4873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A549308C-69DC-AC12-A3AA-466D73857C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599" y="279399"/>
            <a:ext cx="9167813" cy="6111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26741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C84570C6-702C-97DA-2443-41889C6E68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761" y="314325"/>
            <a:ext cx="9282113" cy="6188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26134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Obsah obrázku text, snímek obrazovky, Písmo, Značka&#10;&#10;Obsah vygenerovaný umělou inteligencí může být nesprávný.">
            <a:extLst>
              <a:ext uri="{FF2B5EF4-FFF2-40B4-BE49-F238E27FC236}">
                <a16:creationId xmlns:a16="http://schemas.microsoft.com/office/drawing/2014/main" id="{61C12ACA-88AE-276F-A277-878A36E02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906" y="390525"/>
            <a:ext cx="9352613" cy="584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4713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692BB569-1158-17AB-F92D-E1AE181648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7750" y="1247775"/>
            <a:ext cx="9900000" cy="5257800"/>
          </a:xfrm>
        </p:spPr>
        <p:txBody>
          <a:bodyPr>
            <a:normAutofit fontScale="77500" lnSpcReduction="20000"/>
          </a:bodyPr>
          <a:lstStyle/>
          <a:p>
            <a:pPr fontAlgn="t"/>
            <a:r>
              <a:rPr lang="cs-CZ" dirty="0"/>
              <a:t>činnost musí být </a:t>
            </a:r>
            <a:r>
              <a:rPr lang="cs-CZ" b="1" dirty="0"/>
              <a:t>sjednána v rámci smlouvy o poskytování sociální služby</a:t>
            </a:r>
            <a:endParaRPr lang="cs-CZ" dirty="0"/>
          </a:p>
          <a:p>
            <a:pPr fontAlgn="t"/>
            <a:r>
              <a:rPr lang="cs-CZ" dirty="0"/>
              <a:t>smlouva vymezuje:</a:t>
            </a:r>
          </a:p>
          <a:p>
            <a:pPr lvl="1" fontAlgn="t"/>
            <a:r>
              <a:rPr lang="cs-CZ" dirty="0"/>
              <a:t>rozsah poskytované činnosti</a:t>
            </a:r>
          </a:p>
          <a:p>
            <a:pPr lvl="1" fontAlgn="t"/>
            <a:r>
              <a:rPr lang="cs-CZ" dirty="0"/>
              <a:t>konkrétní úkony, které budou zajišťovány</a:t>
            </a:r>
          </a:p>
          <a:p>
            <a:pPr lvl="1" fontAlgn="t"/>
            <a:r>
              <a:rPr lang="cs-CZ" dirty="0"/>
              <a:t>způsob a podmínky poskytování</a:t>
            </a:r>
          </a:p>
          <a:p>
            <a:pPr fontAlgn="t"/>
            <a:r>
              <a:rPr lang="cs-CZ" dirty="0"/>
              <a:t>vychází z:</a:t>
            </a:r>
          </a:p>
          <a:p>
            <a:pPr lvl="1" fontAlgn="t"/>
            <a:r>
              <a:rPr lang="cs-CZ" dirty="0"/>
              <a:t>individuálních potřeb klienta a jeho zdravotního stavu a schopností</a:t>
            </a:r>
          </a:p>
          <a:p>
            <a:pPr fontAlgn="t"/>
            <a:r>
              <a:rPr lang="cs-CZ" dirty="0"/>
              <a:t>navazuje na:</a:t>
            </a:r>
          </a:p>
          <a:p>
            <a:pPr lvl="1" fontAlgn="t"/>
            <a:r>
              <a:rPr lang="cs-CZ" dirty="0"/>
              <a:t>individuální plánování služby a nastavení podpory v praxi</a:t>
            </a:r>
          </a:p>
          <a:p>
            <a:pPr fontAlgn="t"/>
            <a:r>
              <a:rPr lang="cs-CZ" dirty="0"/>
              <a:t>řeší i postupy pro:</a:t>
            </a:r>
          </a:p>
          <a:p>
            <a:pPr lvl="1" fontAlgn="t"/>
            <a:r>
              <a:rPr lang="cs-CZ" dirty="0"/>
              <a:t>změnu zdravotního stavu</a:t>
            </a:r>
          </a:p>
          <a:p>
            <a:pPr lvl="1" fontAlgn="t"/>
            <a:r>
              <a:rPr lang="cs-CZ" dirty="0"/>
              <a:t>mimořádné situace</a:t>
            </a:r>
          </a:p>
          <a:p>
            <a:pPr lvl="1" fontAlgn="t"/>
            <a:r>
              <a:rPr lang="cs-CZ" b="1" dirty="0"/>
              <a:t>eskalaci na osobu blízkou či zdravotní služby</a:t>
            </a:r>
            <a:endParaRPr lang="cs-CZ" dirty="0"/>
          </a:p>
          <a:p>
            <a:pPr marL="0" indent="0" fontAlgn="t">
              <a:buNone/>
            </a:pPr>
            <a:r>
              <a:rPr lang="cs-CZ" dirty="0"/>
              <a:t>sjednání péče je základ pro to, aby bylo </a:t>
            </a:r>
            <a:r>
              <a:rPr lang="cs-CZ" b="1" dirty="0"/>
              <a:t>jasné, co je poskytováno, v jakém rozsahu a kde končí role sociální služby</a:t>
            </a:r>
            <a:endParaRPr lang="cs-CZ" dirty="0"/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A5258FB-144D-2386-FF14-32648CBC4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27</a:t>
            </a:fld>
            <a:endParaRPr lang="cs-CZ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D2CCB4D5-AB39-A76B-0492-938BB1FFA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Sjednání péče (smluvní rámec)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1452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904A73F-DFCB-9934-977C-805FA76849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8225" y="1181100"/>
            <a:ext cx="9545776" cy="4995863"/>
          </a:xfrm>
        </p:spPr>
        <p:txBody>
          <a:bodyPr>
            <a:normAutofit fontScale="70000" lnSpcReduction="20000"/>
          </a:bodyPr>
          <a:lstStyle/>
          <a:p>
            <a:pPr fontAlgn="t"/>
            <a:r>
              <a:rPr lang="cs-CZ" dirty="0"/>
              <a:t>vedení dokumentace je nedílnou součástí poskytování každé činnosti sociální služby</a:t>
            </a:r>
          </a:p>
          <a:p>
            <a:pPr fontAlgn="t"/>
            <a:r>
              <a:rPr lang="cs-CZ" dirty="0"/>
              <a:t>zaznamenává se:</a:t>
            </a:r>
          </a:p>
          <a:p>
            <a:pPr lvl="1" fontAlgn="t"/>
            <a:r>
              <a:rPr lang="cs-CZ" dirty="0"/>
              <a:t>provedení jednotlivých úkonů (v případě časového požadavku i přesný čas realizace)</a:t>
            </a:r>
          </a:p>
          <a:p>
            <a:pPr lvl="1" fontAlgn="t"/>
            <a:r>
              <a:rPr lang="cs-CZ" dirty="0"/>
              <a:t>rozsah a forma poskytnuté asistence</a:t>
            </a:r>
          </a:p>
          <a:p>
            <a:pPr lvl="1" fontAlgn="t"/>
            <a:r>
              <a:rPr lang="cs-CZ" dirty="0"/>
              <a:t>případné odchylky a mimořádné situace</a:t>
            </a:r>
          </a:p>
          <a:p>
            <a:pPr fontAlgn="t"/>
            <a:r>
              <a:rPr lang="cs-CZ" dirty="0"/>
              <a:t>dokumentace musí:</a:t>
            </a:r>
          </a:p>
          <a:p>
            <a:pPr lvl="1" fontAlgn="t"/>
            <a:r>
              <a:rPr lang="cs-CZ" dirty="0"/>
              <a:t>být </a:t>
            </a:r>
            <a:r>
              <a:rPr lang="cs-CZ" b="1" dirty="0"/>
              <a:t>průkazná a srozumitelná</a:t>
            </a:r>
            <a:endParaRPr lang="cs-CZ" dirty="0"/>
          </a:p>
          <a:p>
            <a:pPr lvl="1" fontAlgn="t"/>
            <a:r>
              <a:rPr lang="cs-CZ" dirty="0"/>
              <a:t>umožnit </a:t>
            </a:r>
            <a:r>
              <a:rPr lang="cs-CZ" b="1" dirty="0"/>
              <a:t>kontinuitu péče</a:t>
            </a:r>
            <a:endParaRPr lang="cs-CZ" dirty="0"/>
          </a:p>
          <a:p>
            <a:pPr lvl="1" fontAlgn="t"/>
            <a:r>
              <a:rPr lang="cs-CZ" dirty="0"/>
              <a:t>umožnit </a:t>
            </a:r>
            <a:r>
              <a:rPr lang="cs-CZ" b="1" dirty="0"/>
              <a:t>kontrolu a dohledatelnost postupů, soulad s plánovanou péčí</a:t>
            </a:r>
            <a:endParaRPr lang="cs-CZ" dirty="0"/>
          </a:p>
          <a:p>
            <a:pPr fontAlgn="t"/>
            <a:r>
              <a:rPr lang="cs-CZ" dirty="0"/>
              <a:t>pracovník zapisuje:</a:t>
            </a:r>
          </a:p>
          <a:p>
            <a:pPr lvl="1" fontAlgn="t"/>
            <a:r>
              <a:rPr lang="cs-CZ" dirty="0"/>
              <a:t>bezprostředně po provedení úkonu</a:t>
            </a:r>
          </a:p>
          <a:p>
            <a:pPr lvl="1" fontAlgn="t"/>
            <a:r>
              <a:rPr lang="cs-CZ" dirty="0"/>
              <a:t>podle stanovených pravidel poskytovatele</a:t>
            </a:r>
          </a:p>
          <a:p>
            <a:pPr fontAlgn="t"/>
            <a:r>
              <a:rPr lang="cs-CZ" dirty="0"/>
              <a:t>poskytovatel nastavuje:</a:t>
            </a:r>
          </a:p>
          <a:p>
            <a:pPr lvl="1" fontAlgn="t"/>
            <a:r>
              <a:rPr lang="cs-CZ" dirty="0"/>
              <a:t>jednotný způsob vedení dokumentace</a:t>
            </a:r>
          </a:p>
          <a:p>
            <a:pPr lvl="1" fontAlgn="t"/>
            <a:r>
              <a:rPr lang="cs-CZ" dirty="0"/>
              <a:t>návaznost na individuální plánování a ostatní procesy plánování služby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76F559B-F0A1-E306-34DB-8ACEDB87C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28</a:t>
            </a:fld>
            <a:endParaRPr lang="cs-CZ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A6351749-9873-E2D9-FF7B-7095CCC96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Dokumentace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48235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CA343D-226A-7F12-27C9-E1F534EF7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Dotaz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18862D-CF65-4FF2-2B29-1699012F6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Musí se s klientem PS nebo OA uzavírat Smlouva o péči o zdraví dle OZ? Nebo postačuje zakomponovat nějaké ujednání do smlouvy o poskytování PS či OA? Jaká by měla být formulace?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C890953-9795-6014-C105-AE7A48DCE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2105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8CCCE-EA4F-6072-87E3-03D2F8E70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9D166B2-B641-705E-F512-1A57567DA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3</a:t>
            </a:fld>
            <a:endParaRPr lang="cs-CZ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0BF4C963-E143-E01A-1FE3-575F4BE145A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84000" y="2167003"/>
            <a:ext cx="1283023" cy="3970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ts val="3390"/>
              </a:lnSpc>
              <a:spcBef>
                <a:spcPct val="0"/>
              </a:spcBef>
            </a:pPr>
            <a:r>
              <a:rPr lang="cs-CZ" sz="2400" b="1" dirty="0"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C</a:t>
            </a:r>
            <a:r>
              <a:rPr lang="en-US" sz="2400" b="1" dirty="0" err="1"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íle</a:t>
            </a:r>
            <a:endParaRPr lang="en-US" sz="2400" b="1" dirty="0">
              <a:latin typeface="Arial" panose="020B0604020202020204" pitchFamily="34" charset="0"/>
              <a:ea typeface="Garet Bold"/>
              <a:cs typeface="Arial" panose="020B0604020202020204" pitchFamily="34" charset="0"/>
              <a:sym typeface="Garet Bold"/>
            </a:endParaRP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4A797FBC-1EE1-CE88-12F4-1EAA39A5FEAA}"/>
              </a:ext>
            </a:extLst>
          </p:cNvPr>
          <p:cNvSpPr txBox="1"/>
          <p:nvPr/>
        </p:nvSpPr>
        <p:spPr>
          <a:xfrm>
            <a:off x="3162200" y="2160453"/>
            <a:ext cx="1591423" cy="3971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ts val="3390"/>
              </a:lnSpc>
              <a:spcBef>
                <a:spcPct val="0"/>
              </a:spcBef>
            </a:pPr>
            <a:r>
              <a:rPr lang="cs-CZ" sz="2400" b="1" dirty="0"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A</a:t>
            </a:r>
            <a:r>
              <a:rPr lang="en-US" sz="2400" b="1" dirty="0" err="1"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ktivity</a:t>
            </a:r>
            <a:endParaRPr lang="en-US" sz="2400" b="1" dirty="0">
              <a:latin typeface="Arial" panose="020B0604020202020204" pitchFamily="34" charset="0"/>
              <a:ea typeface="Garet Bold"/>
              <a:cs typeface="Arial" panose="020B0604020202020204" pitchFamily="34" charset="0"/>
              <a:sym typeface="Garet Bold"/>
            </a:endParaRPr>
          </a:p>
        </p:txBody>
      </p:sp>
      <p:sp>
        <p:nvSpPr>
          <p:cNvPr id="16" name="TextBox 20">
            <a:extLst>
              <a:ext uri="{FF2B5EF4-FFF2-40B4-BE49-F238E27FC236}">
                <a16:creationId xmlns:a16="http://schemas.microsoft.com/office/drawing/2014/main" id="{A8C819B2-B37D-7104-BA68-96133295E625}"/>
              </a:ext>
            </a:extLst>
          </p:cNvPr>
          <p:cNvSpPr txBox="1"/>
          <p:nvPr/>
        </p:nvSpPr>
        <p:spPr>
          <a:xfrm>
            <a:off x="6466829" y="2154527"/>
            <a:ext cx="1591423" cy="3971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ts val="3390"/>
              </a:lnSpc>
              <a:spcBef>
                <a:spcPct val="0"/>
              </a:spcBef>
            </a:pPr>
            <a:r>
              <a:rPr lang="cs-CZ" sz="2400" b="1" dirty="0"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V</a:t>
            </a:r>
            <a:r>
              <a:rPr lang="en-US" sz="2400" b="1" dirty="0" err="1"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ýstupy</a:t>
            </a:r>
            <a:endParaRPr lang="en-US" sz="2400" b="1" dirty="0">
              <a:latin typeface="Arial" panose="020B0604020202020204" pitchFamily="34" charset="0"/>
              <a:ea typeface="Garet Bold"/>
              <a:cs typeface="Arial" panose="020B0604020202020204" pitchFamily="34" charset="0"/>
              <a:sym typeface="Garet Bold"/>
            </a:endParaRPr>
          </a:p>
        </p:txBody>
      </p:sp>
      <p:sp>
        <p:nvSpPr>
          <p:cNvPr id="18" name="TextBox 12">
            <a:extLst>
              <a:ext uri="{FF2B5EF4-FFF2-40B4-BE49-F238E27FC236}">
                <a16:creationId xmlns:a16="http://schemas.microsoft.com/office/drawing/2014/main" id="{9EA81F24-32B7-8251-A323-FA92F77C6953}"/>
              </a:ext>
            </a:extLst>
          </p:cNvPr>
          <p:cNvSpPr txBox="1"/>
          <p:nvPr/>
        </p:nvSpPr>
        <p:spPr>
          <a:xfrm>
            <a:off x="684001" y="2861052"/>
            <a:ext cx="1813394" cy="1595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ts val="2147"/>
              </a:lnSpc>
              <a:spcBef>
                <a:spcPct val="0"/>
              </a:spcBef>
            </a:pP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Hlavním cílem projektu je zvýšení výkonové i dopadové efektivity systému sociálních služeb</a:t>
            </a:r>
            <a:endParaRPr lang="en-US" sz="1600" b="1" dirty="0">
              <a:latin typeface="Arial" panose="020B0604020202020204" pitchFamily="34" charset="0"/>
              <a:ea typeface="Garet"/>
              <a:cs typeface="Arial" panose="020B0604020202020204" pitchFamily="34" charset="0"/>
              <a:sym typeface="Garet"/>
            </a:endParaRPr>
          </a:p>
        </p:txBody>
      </p:sp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95538AE7-F428-E2AB-E658-BBEFE577542C}"/>
              </a:ext>
            </a:extLst>
          </p:cNvPr>
          <p:cNvCxnSpPr>
            <a:cxnSpLocks/>
          </p:cNvCxnSpPr>
          <p:nvPr/>
        </p:nvCxnSpPr>
        <p:spPr>
          <a:xfrm>
            <a:off x="684000" y="2596956"/>
            <a:ext cx="105078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5F372E3A-BB46-973F-4144-AF83B341B818}"/>
              </a:ext>
            </a:extLst>
          </p:cNvPr>
          <p:cNvCxnSpPr>
            <a:cxnSpLocks/>
          </p:cNvCxnSpPr>
          <p:nvPr/>
        </p:nvCxnSpPr>
        <p:spPr>
          <a:xfrm>
            <a:off x="2794000" y="2167003"/>
            <a:ext cx="0" cy="41329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1E6603FE-EFC1-1158-20AB-98CFCAE57D7C}"/>
              </a:ext>
            </a:extLst>
          </p:cNvPr>
          <p:cNvCxnSpPr>
            <a:cxnSpLocks/>
          </p:cNvCxnSpPr>
          <p:nvPr/>
        </p:nvCxnSpPr>
        <p:spPr>
          <a:xfrm>
            <a:off x="6102350" y="2167003"/>
            <a:ext cx="0" cy="41329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3">
            <a:extLst>
              <a:ext uri="{FF2B5EF4-FFF2-40B4-BE49-F238E27FC236}">
                <a16:creationId xmlns:a16="http://schemas.microsoft.com/office/drawing/2014/main" id="{2A5BABCB-CCFB-3C93-2138-34B1DD9DA849}"/>
              </a:ext>
            </a:extLst>
          </p:cNvPr>
          <p:cNvSpPr txBox="1"/>
          <p:nvPr/>
        </p:nvSpPr>
        <p:spPr>
          <a:xfrm>
            <a:off x="3162201" y="2861052"/>
            <a:ext cx="2643544" cy="35009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147"/>
              </a:lnSpc>
              <a:spcBef>
                <a:spcPct val="0"/>
              </a:spcBef>
            </a:pPr>
            <a:r>
              <a:rPr lang="cs-CZ" sz="1450" dirty="0">
                <a:latin typeface="Arial" panose="020B0604020202020204" pitchFamily="34" charset="0"/>
                <a:cs typeface="Arial" panose="020B0604020202020204" pitchFamily="34" charset="0"/>
              </a:rPr>
              <a:t>KA 03 Nastavení systému řízení kvality v segmentu sociální ochrany</a:t>
            </a:r>
          </a:p>
          <a:p>
            <a:pPr>
              <a:lnSpc>
                <a:spcPts val="2147"/>
              </a:lnSpc>
              <a:spcBef>
                <a:spcPct val="0"/>
              </a:spcBef>
            </a:pPr>
            <a:endParaRPr lang="cs-CZ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147"/>
              </a:lnSpc>
              <a:spcBef>
                <a:spcPct val="0"/>
              </a:spcBef>
            </a:pPr>
            <a:endParaRPr lang="cs-CZ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147"/>
              </a:lnSpc>
              <a:spcBef>
                <a:spcPct val="0"/>
              </a:spcBef>
            </a:pPr>
            <a:endParaRPr lang="cs-CZ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147"/>
              </a:lnSpc>
              <a:spcBef>
                <a:spcPct val="0"/>
              </a:spcBef>
            </a:pPr>
            <a:endParaRPr lang="cs-CZ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147"/>
              </a:lnSpc>
              <a:spcBef>
                <a:spcPct val="0"/>
              </a:spcBef>
            </a:pPr>
            <a:endParaRPr lang="cs-CZ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147"/>
              </a:lnSpc>
              <a:spcBef>
                <a:spcPct val="0"/>
              </a:spcBef>
            </a:pPr>
            <a:endParaRPr lang="cs-CZ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147"/>
              </a:lnSpc>
              <a:spcBef>
                <a:spcPct val="0"/>
              </a:spcBef>
            </a:pPr>
            <a:endParaRPr lang="cs-CZ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147"/>
              </a:lnSpc>
              <a:spcBef>
                <a:spcPct val="0"/>
              </a:spcBef>
            </a:pPr>
            <a:endParaRPr lang="cs-CZ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147"/>
              </a:lnSpc>
              <a:spcBef>
                <a:spcPct val="0"/>
              </a:spcBef>
            </a:pPr>
            <a:endParaRPr lang="cs-CZ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>
              <a:lnSpc>
                <a:spcPts val="2147"/>
              </a:lnSpc>
              <a:spcBef>
                <a:spcPct val="0"/>
              </a:spcBef>
            </a:pPr>
            <a:endParaRPr lang="en-US" sz="1900" dirty="0">
              <a:solidFill>
                <a:srgbClr val="FFFFFF"/>
              </a:solidFill>
              <a:latin typeface="Arial" panose="020B0604020202020204" pitchFamily="34" charset="0"/>
              <a:ea typeface="Garet"/>
              <a:cs typeface="Arial" panose="020B0604020202020204" pitchFamily="34" charset="0"/>
              <a:sym typeface="Garet"/>
            </a:endParaRPr>
          </a:p>
        </p:txBody>
      </p:sp>
      <p:sp>
        <p:nvSpPr>
          <p:cNvPr id="3" name="TextBox 19">
            <a:extLst>
              <a:ext uri="{FF2B5EF4-FFF2-40B4-BE49-F238E27FC236}">
                <a16:creationId xmlns:a16="http://schemas.microsoft.com/office/drawing/2014/main" id="{2EE3AF1F-AB2A-C4BA-BC06-5EE2A308E9D4}"/>
              </a:ext>
            </a:extLst>
          </p:cNvPr>
          <p:cNvSpPr txBox="1"/>
          <p:nvPr/>
        </p:nvSpPr>
        <p:spPr>
          <a:xfrm>
            <a:off x="6415809" y="2839927"/>
            <a:ext cx="4580304" cy="4616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50" dirty="0">
                <a:latin typeface="Arial" panose="020B0604020202020204" pitchFamily="34" charset="0"/>
                <a:cs typeface="Arial" panose="020B0604020202020204" pitchFamily="34" charset="0"/>
              </a:rPr>
              <a:t>1) Systém řízení kvality v segmentu sociální ochrany</a:t>
            </a:r>
          </a:p>
          <a:p>
            <a:pPr>
              <a:buFontTx/>
              <a:buChar char="-"/>
            </a:pPr>
            <a:endParaRPr lang="cs-CZ" sz="1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50" dirty="0">
                <a:latin typeface="Arial" panose="020B0604020202020204" pitchFamily="34" charset="0"/>
                <a:cs typeface="Arial" panose="020B0604020202020204" pitchFamily="34" charset="0"/>
              </a:rPr>
              <a:t>a) Analýza pojetí kvality v jednotlivých státech EU</a:t>
            </a:r>
          </a:p>
          <a:p>
            <a:r>
              <a:rPr lang="cs-CZ" sz="1450" dirty="0">
                <a:latin typeface="Arial" panose="020B0604020202020204" pitchFamily="34" charset="0"/>
                <a:cs typeface="Arial" panose="020B0604020202020204" pitchFamily="34" charset="0"/>
              </a:rPr>
              <a:t>b) Návrh indikátorů kvality sociálních služeb ke standardům a povinnostem poskytovatele a pilotáž</a:t>
            </a:r>
          </a:p>
          <a:p>
            <a:r>
              <a:rPr lang="cs-CZ" sz="1450" dirty="0">
                <a:latin typeface="Arial" panose="020B0604020202020204" pitchFamily="34" charset="0"/>
                <a:cs typeface="Arial" panose="020B0604020202020204" pitchFamily="34" charset="0"/>
              </a:rPr>
              <a:t>c) Tvorba podkladů pro harmonizaci národní politiky s evropskými doporučeními a návrhy </a:t>
            </a:r>
          </a:p>
          <a:p>
            <a:pPr>
              <a:buFontTx/>
              <a:buChar char="-"/>
            </a:pPr>
            <a:endParaRPr lang="cs-CZ" sz="1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50" dirty="0">
                <a:latin typeface="Arial" panose="020B0604020202020204" pitchFamily="34" charset="0"/>
                <a:cs typeface="Arial" panose="020B0604020202020204" pitchFamily="34" charset="0"/>
              </a:rPr>
              <a:t>2) Podpora zefektivnění kontroly kvality sociálních služeb: Vytvoření a zavedení nástroje stížnostního a podnětového mechanismu v oblasti sociální ochrany</a:t>
            </a:r>
          </a:p>
          <a:p>
            <a:pPr>
              <a:buFontTx/>
              <a:buChar char="-"/>
            </a:pPr>
            <a:endParaRPr lang="cs-CZ" sz="1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50" dirty="0">
                <a:latin typeface="Arial" panose="020B0604020202020204" pitchFamily="34" charset="0"/>
                <a:cs typeface="Arial" panose="020B0604020202020204" pitchFamily="34" charset="0"/>
              </a:rPr>
              <a:t>a) Analýza stížnostního a podnětového mechanismu</a:t>
            </a:r>
          </a:p>
          <a:p>
            <a:r>
              <a:rPr lang="cs-CZ" sz="1450" dirty="0">
                <a:latin typeface="Arial" panose="020B0604020202020204" pitchFamily="34" charset="0"/>
                <a:cs typeface="Arial" panose="020B0604020202020204" pitchFamily="34" charset="0"/>
              </a:rPr>
              <a:t>b) Tvorba metodiky stížnostního a podnětového mechanismu a pilotní nastavení a ověření stížnostního a podnětového mechanismu v praxi</a:t>
            </a:r>
          </a:p>
          <a:p>
            <a:r>
              <a:rPr lang="cs-CZ" sz="1450" dirty="0">
                <a:latin typeface="Arial" panose="020B0604020202020204" pitchFamily="34" charset="0"/>
                <a:cs typeface="Arial" panose="020B0604020202020204" pitchFamily="34" charset="0"/>
              </a:rPr>
              <a:t>c) Analýza stávající činnosti inspekce sociálních služeb</a:t>
            </a:r>
          </a:p>
          <a:p>
            <a:pPr>
              <a:buFontTx/>
              <a:buChar char="-"/>
            </a:pPr>
            <a:endParaRPr lang="cs-CZ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endParaRPr lang="cs-CZ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>
              <a:lnSpc>
                <a:spcPts val="2147"/>
              </a:lnSpc>
              <a:spcBef>
                <a:spcPct val="0"/>
              </a:spcBef>
            </a:pPr>
            <a:endParaRPr lang="en-US" sz="1900" dirty="0">
              <a:solidFill>
                <a:srgbClr val="FFFFFF"/>
              </a:solidFill>
              <a:latin typeface="Arial" panose="020B0604020202020204" pitchFamily="34" charset="0"/>
              <a:ea typeface="Garet"/>
              <a:cs typeface="Arial" panose="020B0604020202020204" pitchFamily="34" charset="0"/>
              <a:sym typeface="Garet"/>
            </a:endParaRPr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38CC3606-6975-1F5A-B626-F9BA53017367}"/>
              </a:ext>
            </a:extLst>
          </p:cNvPr>
          <p:cNvSpPr txBox="1"/>
          <p:nvPr/>
        </p:nvSpPr>
        <p:spPr>
          <a:xfrm>
            <a:off x="684001" y="606434"/>
            <a:ext cx="10507875" cy="10949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ts val="4230"/>
              </a:lnSpc>
              <a:spcBef>
                <a:spcPct val="0"/>
              </a:spcBef>
            </a:pPr>
            <a:r>
              <a:rPr lang="cs-CZ" sz="2400" b="1" dirty="0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Projekt: </a:t>
            </a:r>
          </a:p>
          <a:p>
            <a:pPr marL="0" lvl="0" indent="0">
              <a:lnSpc>
                <a:spcPts val="4230"/>
              </a:lnSpc>
              <a:spcBef>
                <a:spcPct val="0"/>
              </a:spcBef>
            </a:pPr>
            <a:r>
              <a:rPr lang="en-US" sz="3600" b="1" dirty="0" err="1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Zvýšení</a:t>
            </a:r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efektivity</a:t>
            </a:r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systému</a:t>
            </a:r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sociálních</a:t>
            </a:r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služeb</a:t>
            </a:r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967984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30CB6E-8C1A-1AEE-6B1E-542502869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618318"/>
          </a:xfrm>
        </p:spPr>
        <p:txBody>
          <a:bodyPr/>
          <a:lstStyle/>
          <a:p>
            <a:r>
              <a:rPr lang="cs-CZ" dirty="0"/>
              <a:t>Odpověď – NE!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453F711-DF54-076F-CF21-2235495B73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0000" y="1238251"/>
            <a:ext cx="8964000" cy="4844274"/>
          </a:xfrm>
        </p:spPr>
        <p:txBody>
          <a:bodyPr>
            <a:normAutofit fontScale="85000" lnSpcReduction="20000"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dirty="0"/>
              <a:t>Pomoc při zvládání běžných úkonů péče o zdraví je součástí sociální služby a poskytuje se v rámci jejího smluvního a dokumentačního rámce.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dirty="0"/>
              <a:t>Občanský zákoník nestanovuje povinnost takovou smlouvu uzavírat samostatně, a dokonce ani písemně.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dirty="0"/>
              <a:t>Povinnost písemnosti však stanovuje zákon o sociálních službách.</a:t>
            </a:r>
          </a:p>
          <a:p>
            <a:endParaRPr lang="cs-CZ" b="1" dirty="0"/>
          </a:p>
          <a:p>
            <a:r>
              <a:rPr lang="cs-CZ" b="1" dirty="0"/>
              <a:t>Co postačuje?</a:t>
            </a:r>
            <a:endParaRPr lang="cs-CZ" dirty="0"/>
          </a:p>
          <a:p>
            <a:r>
              <a:rPr lang="cs-CZ" dirty="0"/>
              <a:t>✅ zahrnout PUPOZ do smlouvy o poskytování sociální služby</a:t>
            </a:r>
            <a:br>
              <a:rPr lang="cs-CZ" dirty="0"/>
            </a:br>
            <a:r>
              <a:rPr lang="cs-CZ" dirty="0"/>
              <a:t>✅ konkrétní rozsah, četnost, časový režim a eskalační postupy řešit v individuálním plánu / plánu podpory a navazující dokumentaci</a:t>
            </a:r>
          </a:p>
          <a:p>
            <a:r>
              <a:rPr lang="cs-CZ" b="1" dirty="0"/>
              <a:t>Prakticky</a:t>
            </a:r>
            <a:endParaRPr lang="cs-CZ" dirty="0"/>
          </a:p>
          <a:p>
            <a:r>
              <a:rPr lang="cs-CZ" b="1" dirty="0"/>
              <a:t>Smlouva = rámec služby vč. PUPOZ</a:t>
            </a:r>
            <a:br>
              <a:rPr lang="cs-CZ" dirty="0"/>
            </a:br>
            <a:r>
              <a:rPr lang="cs-CZ" b="1" dirty="0"/>
              <a:t>Individuální plán = konkrétní nastavení podpory</a:t>
            </a:r>
            <a:endParaRPr lang="cs-CZ" dirty="0"/>
          </a:p>
          <a:p>
            <a:r>
              <a:rPr lang="cs-CZ" dirty="0"/>
              <a:t>Není vhodné zapisovat do smlouvy jednotlivé úkony, časy realizace, konkrétní postupy či eskalační mechanismy, protože ty se průběžně mění podle potřeb klienta a mají být součástí navazující dokumentace služby.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931F68F-494C-C1B7-5BD6-4BEB0CA79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51833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DB20A7-0EAD-8A51-554A-156F92526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Dotaz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E442C1-A8B8-0457-A99B-EFD4B343F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5225" y="1690688"/>
            <a:ext cx="8964000" cy="3926021"/>
          </a:xfrm>
        </p:spPr>
        <p:txBody>
          <a:bodyPr/>
          <a:lstStyle/>
          <a:p>
            <a:r>
              <a:rPr lang="cs-CZ" dirty="0"/>
              <a:t>Jak podrobně má být vedena dokumentace:</a:t>
            </a:r>
          </a:p>
          <a:p>
            <a:r>
              <a:rPr lang="cs-CZ" dirty="0"/>
              <a:t>-  při užití humánního léčivého přípravku: Má se evidovat jen </a:t>
            </a:r>
            <a:r>
              <a:rPr lang="cs-CZ" i="1" dirty="0"/>
              <a:t>datum, délka úkonu, kdo úkon provedl</a:t>
            </a:r>
            <a:r>
              <a:rPr lang="cs-CZ" dirty="0"/>
              <a:t> nebo se má i evidovat </a:t>
            </a:r>
            <a:r>
              <a:rPr lang="cs-CZ" b="1" i="1" dirty="0"/>
              <a:t>čas podání, název přípravku</a:t>
            </a:r>
            <a:r>
              <a:rPr lang="cs-CZ" b="1" dirty="0"/>
              <a:t> </a:t>
            </a:r>
            <a:r>
              <a:rPr lang="cs-CZ" b="1" i="1" dirty="0"/>
              <a:t>a množství (dávka)</a:t>
            </a:r>
            <a:r>
              <a:rPr lang="cs-CZ" dirty="0"/>
              <a:t>, který byl podán?</a:t>
            </a:r>
          </a:p>
          <a:p>
            <a:r>
              <a:rPr lang="cs-CZ" dirty="0"/>
              <a:t>- u vypuštění a výměny sběrného sáčku z vývodu z </a:t>
            </a:r>
            <a:r>
              <a:rPr lang="cs-CZ" dirty="0" err="1"/>
              <a:t>moč.měchýře</a:t>
            </a:r>
            <a:r>
              <a:rPr lang="cs-CZ" dirty="0"/>
              <a:t> či </a:t>
            </a:r>
            <a:r>
              <a:rPr lang="cs-CZ" dirty="0" err="1"/>
              <a:t>tl.střeva</a:t>
            </a:r>
            <a:r>
              <a:rPr lang="cs-CZ" dirty="0"/>
              <a:t>: Má se evidovat jen </a:t>
            </a:r>
            <a:r>
              <a:rPr lang="cs-CZ" i="1" dirty="0"/>
              <a:t>datum, délka úkonu, kdo úkon provedl</a:t>
            </a:r>
            <a:r>
              <a:rPr lang="cs-CZ" dirty="0"/>
              <a:t> nebo se má i evidovat </a:t>
            </a:r>
            <a:r>
              <a:rPr lang="cs-CZ" b="1" i="1" dirty="0"/>
              <a:t>čas výměny či vypuštění</a:t>
            </a:r>
            <a:r>
              <a:rPr lang="cs-CZ" b="1" dirty="0"/>
              <a:t>, </a:t>
            </a:r>
            <a:r>
              <a:rPr lang="cs-CZ" b="1" i="1" dirty="0"/>
              <a:t>popis obsahu sáčku (objem), popř. Neobvyklosti?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079CE3E-5241-172D-EDB5-5B9B43CCF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01093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1EBCA65-B39C-B4E9-8633-31547B722F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75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6332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63256B-761B-6BBC-3EDE-755433651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627843"/>
          </a:xfrm>
        </p:spPr>
        <p:txBody>
          <a:bodyPr/>
          <a:lstStyle/>
          <a:p>
            <a:r>
              <a:rPr lang="cs-CZ" dirty="0"/>
              <a:t>Dotaz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CDFCCD-7836-53AB-2E5E-2864854E68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6625" y="1632628"/>
            <a:ext cx="8964000" cy="3926021"/>
          </a:xfrm>
        </p:spPr>
        <p:txBody>
          <a:bodyPr/>
          <a:lstStyle/>
          <a:p>
            <a:r>
              <a:rPr lang="cs-CZ" dirty="0"/>
              <a:t>Je možné v rámci pomoci při užití  humánního léčivého přípravku asistovat při užití: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analgetik volně prodejných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léků, které předepsal lékař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čípků do rekta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inhalátoru pro astmatiky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inzulínu prostřednictvím inzulinového pera?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AF57A52-A9F8-424F-618B-A2BACB5DF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56709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96BC1D-3B03-BB82-58ED-5C93A152C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684993"/>
          </a:xfrm>
        </p:spPr>
        <p:txBody>
          <a:bodyPr/>
          <a:lstStyle/>
          <a:p>
            <a:r>
              <a:rPr lang="cs-CZ" dirty="0"/>
              <a:t>Odpověď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7B060D-411F-F660-8415-7BF93506C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0000" y="1190625"/>
            <a:ext cx="8964000" cy="4891899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Východisko – smluvní a věcné nastavení činnosti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Rozsah a způsob pomoci musí být sjednán ve smlouvě o poskytování sociální služby a v navazující dokumentaci / individuálním plánu.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Pracovník v sociálních službách je výkonným článkem – poskytuje sjednanou praktickou asistenci.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Nerozhoduje o léčbě, neposuzuje zdravotní stav, neurčuje dávkování ani nekontroluje preskripci.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Pomoc při užití léčivého přípravku je možná pouze </a:t>
            </a:r>
            <a:r>
              <a:rPr lang="cs-CZ" u="sng" dirty="0"/>
              <a:t>bez porušení integrity kůže</a:t>
            </a:r>
            <a:r>
              <a:rPr lang="cs-CZ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Jde o technickou/asistenční součinnost: připomenutí, otevření balení, podání do ruky, zajištění tekutiny/polohy, ověření užití apod.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u="sng" dirty="0"/>
              <a:t>Ne návykové látky </a:t>
            </a:r>
            <a:r>
              <a:rPr lang="cs-CZ" dirty="0"/>
              <a:t>(např. </a:t>
            </a:r>
            <a:r>
              <a:rPr lang="cs-CZ" dirty="0" err="1"/>
              <a:t>fentanylové</a:t>
            </a:r>
            <a:r>
              <a:rPr lang="cs-CZ" dirty="0"/>
              <a:t> náplasti) </a:t>
            </a:r>
          </a:p>
          <a:p>
            <a:pPr marL="846900" lvl="1" indent="-342900">
              <a:buFont typeface="Arial" panose="020B0604020202020204" pitchFamily="34" charset="0"/>
              <a:buChar char="•"/>
            </a:pPr>
            <a:r>
              <a:rPr lang="cs-CZ" dirty="0"/>
              <a:t>zvláštní způsobilost pro činnosti, při kterých se přichází do přímého styku s návykovými látkami a přípravky stanovuje zákon o návykových látkách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  <a:p>
            <a:r>
              <a:rPr lang="cs-CZ" dirty="0"/>
              <a:t>Odkaz: metodický výklad str. 5, 9–11; důvodová zpráva k vyhlášce.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D605ECB-7505-5D3E-95A5-A3B62A803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36751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obsah 6">
            <a:extLst>
              <a:ext uri="{FF2B5EF4-FFF2-40B4-BE49-F238E27FC236}">
                <a16:creationId xmlns:a16="http://schemas.microsoft.com/office/drawing/2014/main" id="{79D7640A-4A40-4FE4-0288-285E1E6BE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299" y="239183"/>
            <a:ext cx="9569451" cy="637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6828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FB0F92-15A8-5E65-F9EF-8F91A33A6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Zpřesnění činností – péče o vlastní osobu a oblast pomoci s hygienou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8BFB312-7554-AE5B-897C-C5A1B95299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726" y="1795156"/>
            <a:ext cx="7248524" cy="48323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34595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8F40027-281E-72E5-F671-B9460C4DA0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23099" y="1314450"/>
            <a:ext cx="9745801" cy="5072063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cs-CZ" dirty="0"/>
              <a:t>pomoc a podpora při podávání jídla a pití,</a:t>
            </a:r>
          </a:p>
          <a:p>
            <a:pPr lvl="0"/>
            <a:r>
              <a:rPr lang="cs-CZ" b="1" dirty="0"/>
              <a:t>pomoc s užitím doplňku stravy nebo potraviny pro zvláštní lékařské účely podaných ústy,</a:t>
            </a:r>
            <a:endParaRPr lang="cs-CZ" dirty="0"/>
          </a:p>
          <a:p>
            <a:pPr lvl="0"/>
            <a:r>
              <a:rPr lang="cs-CZ" dirty="0"/>
              <a:t>pomoc při oblékání, svlékání</a:t>
            </a:r>
            <a:r>
              <a:rPr lang="cs-CZ" b="1" dirty="0"/>
              <a:t>, obouvání a zouvání, popřípadě za použití speciální pomůcky; pro účely této vyhlášky se speciální pomůckou rozumí pomůcka, přístroj nebo zařízení, které usnadňuje manipulaci s oděvem nebo obuví</a:t>
            </a:r>
            <a:r>
              <a:rPr lang="cs-CZ" dirty="0"/>
              <a:t>,</a:t>
            </a:r>
          </a:p>
          <a:p>
            <a:pPr lvl="0"/>
            <a:r>
              <a:rPr lang="cs-CZ" b="1" dirty="0"/>
              <a:t>pomoc s použitím neinvazivního zdravotnického prostředku sloužícího k podpoře pohybu nebo funkce končetiny,</a:t>
            </a:r>
            <a:endParaRPr lang="cs-CZ" dirty="0"/>
          </a:p>
          <a:p>
            <a:pPr lvl="0"/>
            <a:r>
              <a:rPr lang="cs-CZ" b="1" dirty="0"/>
              <a:t>pomoc s použitím kompenzační pomůcky nezbytné pro běžné denní činnosti; pro účely této vyhlášky se kompenzační pomůckou rozumí neinvazivní pomůcka, přístroj nebo zařízení, jež pomáhá zmírnit důsledek porušené tělesné, smyslové nebo jiné funkce osoby nebo kompenzuje funkci zcela vyřazenou,</a:t>
            </a:r>
            <a:endParaRPr lang="cs-CZ" dirty="0"/>
          </a:p>
          <a:p>
            <a:pPr lvl="0"/>
            <a:r>
              <a:rPr lang="cs-CZ" b="1" dirty="0"/>
              <a:t>orientační sledování základních tělesných projevů a fyziologických funkcí běžně vnímatelných nebo zjistitelných neinvazivním způsobem,</a:t>
            </a:r>
            <a:endParaRPr lang="cs-CZ" dirty="0"/>
          </a:p>
          <a:p>
            <a:pPr lvl="0"/>
            <a:r>
              <a:rPr lang="cs-CZ" dirty="0"/>
              <a:t>pomoc při prostorové orientaci, samostatném pohybu ve vnitřním i vnějším prostoru,</a:t>
            </a:r>
          </a:p>
          <a:p>
            <a:pPr lvl="0"/>
            <a:r>
              <a:rPr lang="cs-CZ" dirty="0"/>
              <a:t>pomoc při přesunu na lůžko nebo vozík </a:t>
            </a:r>
            <a:r>
              <a:rPr lang="cs-CZ" b="1" dirty="0"/>
              <a:t>a pomoc při vstávání, uléhání, posazování, změně, úpravě a zajištění pohodlné a bezpečné polohy</a:t>
            </a:r>
            <a:r>
              <a:rPr lang="cs-CZ" dirty="0"/>
              <a:t>,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0313EA22-1BB4-B33D-1FEB-F941BBFA6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37</a:t>
            </a:fld>
            <a:endParaRPr lang="cs-CZ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9A45ABD7-42C3-9D74-80F7-1EBF0294F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Péče o vlastní osobu</a:t>
            </a:r>
          </a:p>
        </p:txBody>
      </p:sp>
    </p:spTree>
    <p:extLst>
      <p:ext uri="{BB962C8B-B14F-4D97-AF65-F5344CB8AC3E}">
        <p14:creationId xmlns:p14="http://schemas.microsoft.com/office/powerpoint/2010/main" val="20651138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41A2D23-563C-70C1-EE50-63ADA344E27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cs-CZ" dirty="0"/>
              <a:t>pomoc při úkonech osobní hygieny </a:t>
            </a:r>
            <a:r>
              <a:rPr lang="cs-CZ" b="1" dirty="0"/>
              <a:t>a péči o pokožku, bez porušení integrity kůže</a:t>
            </a:r>
            <a:r>
              <a:rPr lang="cs-CZ" dirty="0"/>
              <a:t>,</a:t>
            </a:r>
          </a:p>
          <a:p>
            <a:pPr lvl="0"/>
            <a:r>
              <a:rPr lang="cs-CZ" b="1" dirty="0"/>
              <a:t>pomoc při základní péči o vlasy a nehty,</a:t>
            </a:r>
            <a:endParaRPr lang="cs-CZ" dirty="0"/>
          </a:p>
          <a:p>
            <a:pPr lvl="0"/>
            <a:r>
              <a:rPr lang="cs-CZ" b="1" dirty="0"/>
              <a:t>pomoc při ošetření drobných porušení integrity kůže, která nejsou komplikovaná nebo chronického charakteru,</a:t>
            </a:r>
            <a:endParaRPr lang="cs-CZ" dirty="0"/>
          </a:p>
          <a:p>
            <a:pPr lvl="0"/>
            <a:r>
              <a:rPr lang="cs-CZ" dirty="0"/>
              <a:t>pomoc </a:t>
            </a:r>
            <a:r>
              <a:rPr lang="cs-CZ" b="1" dirty="0"/>
              <a:t>a podpora</a:t>
            </a:r>
            <a:r>
              <a:rPr lang="cs-CZ" dirty="0"/>
              <a:t> při </a:t>
            </a:r>
            <a:r>
              <a:rPr lang="cs-CZ" b="1" dirty="0"/>
              <a:t>fyziologickém vyprazdňování a s tím související hygienou</a:t>
            </a:r>
            <a:r>
              <a:rPr lang="cs-CZ" dirty="0"/>
              <a:t>,</a:t>
            </a:r>
          </a:p>
          <a:p>
            <a:pPr lvl="0"/>
            <a:r>
              <a:rPr lang="cs-CZ" b="1" dirty="0"/>
              <a:t>pomoc při vypuštění nebo výměně sběrného sáčku při zavedené cévce z močového měchýře,</a:t>
            </a:r>
            <a:endParaRPr lang="cs-CZ" dirty="0"/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023D0D8-256D-AD14-A209-D92E08FA4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38</a:t>
            </a:fld>
            <a:endParaRPr lang="cs-CZ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1EA449DA-8769-AFBC-FFB4-B7AE79C71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Pomoc při osobní hygieně nebo poskytnutí podmínek pro osobní hygienu</a:t>
            </a:r>
          </a:p>
        </p:txBody>
      </p:sp>
    </p:spTree>
    <p:extLst>
      <p:ext uri="{BB962C8B-B14F-4D97-AF65-F5344CB8AC3E}">
        <p14:creationId xmlns:p14="http://schemas.microsoft.com/office/powerpoint/2010/main" val="21007116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BA04DC-AD6B-A35D-7BA8-61E9991DD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618318"/>
          </a:xfrm>
        </p:spPr>
        <p:txBody>
          <a:bodyPr/>
          <a:lstStyle/>
          <a:p>
            <a:r>
              <a:rPr lang="cs-CZ" dirty="0"/>
              <a:t>Dotaz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FF8FEC-4934-7B8C-664E-45B9E05E4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0000" y="1828801"/>
            <a:ext cx="8964000" cy="4253724"/>
          </a:xfrm>
        </p:spPr>
        <p:txBody>
          <a:bodyPr/>
          <a:lstStyle/>
          <a:p>
            <a:r>
              <a:rPr lang="cs-CZ" dirty="0"/>
              <a:t>Zahrnuje doplněk stravy např. i vitamíny, kolagen, vápník apod. , zkrátka vše, co se v lékárně prodává jako doplněk stravy? Nebo i volně prodejná analgetika?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7B1FE3D-DC71-4B28-39E0-F796D4EFE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3852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7504F-11B2-CA58-8E64-05D24C954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DCE4FA5-95F7-0AE4-A7A4-7B7FB4620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4</a:t>
            </a:fld>
            <a:endParaRPr lang="cs-CZ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68D0CE09-8CAA-5168-B55A-BA2595BC6D8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84000" y="2167003"/>
            <a:ext cx="1283023" cy="3970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ts val="3390"/>
              </a:lnSpc>
              <a:spcBef>
                <a:spcPct val="0"/>
              </a:spcBef>
            </a:pPr>
            <a:r>
              <a:rPr lang="cs-CZ" sz="2400" b="1" dirty="0"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C</a:t>
            </a:r>
            <a:r>
              <a:rPr lang="en-US" sz="2400" b="1" dirty="0" err="1"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íle</a:t>
            </a:r>
            <a:endParaRPr lang="en-US" sz="2400" b="1" dirty="0">
              <a:latin typeface="Arial" panose="020B0604020202020204" pitchFamily="34" charset="0"/>
              <a:ea typeface="Garet Bold"/>
              <a:cs typeface="Arial" panose="020B0604020202020204" pitchFamily="34" charset="0"/>
              <a:sym typeface="Garet Bold"/>
            </a:endParaRP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99B69780-75B3-B6F2-8016-FDF578BC9711}"/>
              </a:ext>
            </a:extLst>
          </p:cNvPr>
          <p:cNvSpPr txBox="1"/>
          <p:nvPr/>
        </p:nvSpPr>
        <p:spPr>
          <a:xfrm>
            <a:off x="3162200" y="2160453"/>
            <a:ext cx="1591423" cy="3971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ts val="3390"/>
              </a:lnSpc>
              <a:spcBef>
                <a:spcPct val="0"/>
              </a:spcBef>
            </a:pPr>
            <a:r>
              <a:rPr lang="cs-CZ" sz="2400" b="1" dirty="0"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A</a:t>
            </a:r>
            <a:r>
              <a:rPr lang="en-US" sz="2400" b="1" dirty="0" err="1"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ktivity</a:t>
            </a:r>
            <a:endParaRPr lang="en-US" sz="2400" b="1" dirty="0">
              <a:latin typeface="Arial" panose="020B0604020202020204" pitchFamily="34" charset="0"/>
              <a:ea typeface="Garet Bold"/>
              <a:cs typeface="Arial" panose="020B0604020202020204" pitchFamily="34" charset="0"/>
              <a:sym typeface="Garet Bold"/>
            </a:endParaRPr>
          </a:p>
        </p:txBody>
      </p:sp>
      <p:sp>
        <p:nvSpPr>
          <p:cNvPr id="16" name="TextBox 20">
            <a:extLst>
              <a:ext uri="{FF2B5EF4-FFF2-40B4-BE49-F238E27FC236}">
                <a16:creationId xmlns:a16="http://schemas.microsoft.com/office/drawing/2014/main" id="{21876FA7-2C50-3DB3-92F7-9B2BFFD0DF97}"/>
              </a:ext>
            </a:extLst>
          </p:cNvPr>
          <p:cNvSpPr txBox="1"/>
          <p:nvPr/>
        </p:nvSpPr>
        <p:spPr>
          <a:xfrm>
            <a:off x="6466829" y="2154527"/>
            <a:ext cx="1591423" cy="3971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ts val="3390"/>
              </a:lnSpc>
              <a:spcBef>
                <a:spcPct val="0"/>
              </a:spcBef>
            </a:pPr>
            <a:r>
              <a:rPr lang="cs-CZ" sz="2400" b="1" dirty="0"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V</a:t>
            </a:r>
            <a:r>
              <a:rPr lang="en-US" sz="2400" b="1" dirty="0" err="1"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ýstupy</a:t>
            </a:r>
            <a:endParaRPr lang="en-US" sz="2400" b="1" dirty="0">
              <a:latin typeface="Arial" panose="020B0604020202020204" pitchFamily="34" charset="0"/>
              <a:ea typeface="Garet Bold"/>
              <a:cs typeface="Arial" panose="020B0604020202020204" pitchFamily="34" charset="0"/>
              <a:sym typeface="Garet Bold"/>
            </a:endParaRPr>
          </a:p>
        </p:txBody>
      </p:sp>
      <p:sp>
        <p:nvSpPr>
          <p:cNvPr id="18" name="TextBox 12">
            <a:extLst>
              <a:ext uri="{FF2B5EF4-FFF2-40B4-BE49-F238E27FC236}">
                <a16:creationId xmlns:a16="http://schemas.microsoft.com/office/drawing/2014/main" id="{15A6E382-F57E-872A-BBBC-161D4578B165}"/>
              </a:ext>
            </a:extLst>
          </p:cNvPr>
          <p:cNvSpPr txBox="1"/>
          <p:nvPr/>
        </p:nvSpPr>
        <p:spPr>
          <a:xfrm>
            <a:off x="684001" y="2861052"/>
            <a:ext cx="1813394" cy="1595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ts val="2147"/>
              </a:lnSpc>
              <a:spcBef>
                <a:spcPct val="0"/>
              </a:spcBef>
            </a:pP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Hlavním cílem projektu je zvýšení výkonové i dopadové efektivity systému sociálních služeb</a:t>
            </a:r>
            <a:endParaRPr lang="en-US" sz="1600" b="1" dirty="0">
              <a:latin typeface="Arial" panose="020B0604020202020204" pitchFamily="34" charset="0"/>
              <a:ea typeface="Garet"/>
              <a:cs typeface="Arial" panose="020B0604020202020204" pitchFamily="34" charset="0"/>
              <a:sym typeface="Garet"/>
            </a:endParaRPr>
          </a:p>
        </p:txBody>
      </p:sp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734564B7-BD40-D0AF-5555-CC705952EEE5}"/>
              </a:ext>
            </a:extLst>
          </p:cNvPr>
          <p:cNvCxnSpPr>
            <a:cxnSpLocks/>
          </p:cNvCxnSpPr>
          <p:nvPr/>
        </p:nvCxnSpPr>
        <p:spPr>
          <a:xfrm>
            <a:off x="684000" y="2596956"/>
            <a:ext cx="105078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6AA4D789-9600-8FBC-2980-902FE051262E}"/>
              </a:ext>
            </a:extLst>
          </p:cNvPr>
          <p:cNvCxnSpPr>
            <a:cxnSpLocks/>
          </p:cNvCxnSpPr>
          <p:nvPr/>
        </p:nvCxnSpPr>
        <p:spPr>
          <a:xfrm>
            <a:off x="2794000" y="2167003"/>
            <a:ext cx="0" cy="41329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C362CE85-7E09-323B-0E19-E67297DB9063}"/>
              </a:ext>
            </a:extLst>
          </p:cNvPr>
          <p:cNvCxnSpPr>
            <a:cxnSpLocks/>
          </p:cNvCxnSpPr>
          <p:nvPr/>
        </p:nvCxnSpPr>
        <p:spPr>
          <a:xfrm>
            <a:off x="6102350" y="2167003"/>
            <a:ext cx="0" cy="41329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3">
            <a:extLst>
              <a:ext uri="{FF2B5EF4-FFF2-40B4-BE49-F238E27FC236}">
                <a16:creationId xmlns:a16="http://schemas.microsoft.com/office/drawing/2014/main" id="{9CBD7AD5-4509-6111-729C-34F83A03DFA7}"/>
              </a:ext>
            </a:extLst>
          </p:cNvPr>
          <p:cNvSpPr txBox="1"/>
          <p:nvPr/>
        </p:nvSpPr>
        <p:spPr>
          <a:xfrm>
            <a:off x="3162201" y="2861052"/>
            <a:ext cx="2643544" cy="37702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147"/>
              </a:lnSpc>
              <a:spcBef>
                <a:spcPct val="0"/>
              </a:spcBef>
            </a:pPr>
            <a:r>
              <a:rPr lang="cs-CZ" sz="1450" dirty="0">
                <a:latin typeface="Arial" panose="020B0604020202020204" pitchFamily="34" charset="0"/>
                <a:cs typeface="Arial" panose="020B0604020202020204" pitchFamily="34" charset="0"/>
              </a:rPr>
              <a:t>KA 04 Komunikace s cílovou skupinou a její vzdělávání prostřednictvím osvětových činností a evaluace projektu</a:t>
            </a:r>
          </a:p>
          <a:p>
            <a:pPr>
              <a:lnSpc>
                <a:spcPts val="2147"/>
              </a:lnSpc>
              <a:spcBef>
                <a:spcPct val="0"/>
              </a:spcBef>
            </a:pPr>
            <a:endParaRPr lang="cs-CZ" sz="20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147"/>
              </a:lnSpc>
              <a:spcBef>
                <a:spcPct val="0"/>
              </a:spcBef>
            </a:pPr>
            <a:endParaRPr lang="cs-CZ" sz="20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147"/>
              </a:lnSpc>
              <a:spcBef>
                <a:spcPct val="0"/>
              </a:spcBef>
            </a:pPr>
            <a:endParaRPr lang="cs-CZ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147"/>
              </a:lnSpc>
              <a:spcBef>
                <a:spcPct val="0"/>
              </a:spcBef>
            </a:pPr>
            <a:endParaRPr lang="cs-CZ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147"/>
              </a:lnSpc>
              <a:spcBef>
                <a:spcPct val="0"/>
              </a:spcBef>
            </a:pPr>
            <a:endParaRPr lang="cs-CZ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147"/>
              </a:lnSpc>
              <a:spcBef>
                <a:spcPct val="0"/>
              </a:spcBef>
            </a:pPr>
            <a:endParaRPr lang="cs-CZ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147"/>
              </a:lnSpc>
              <a:spcBef>
                <a:spcPct val="0"/>
              </a:spcBef>
            </a:pPr>
            <a:endParaRPr lang="cs-CZ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147"/>
              </a:lnSpc>
              <a:spcBef>
                <a:spcPct val="0"/>
              </a:spcBef>
            </a:pPr>
            <a:endParaRPr lang="cs-CZ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147"/>
              </a:lnSpc>
              <a:spcBef>
                <a:spcPct val="0"/>
              </a:spcBef>
            </a:pPr>
            <a:endParaRPr lang="cs-CZ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>
              <a:lnSpc>
                <a:spcPts val="2147"/>
              </a:lnSpc>
              <a:spcBef>
                <a:spcPct val="0"/>
              </a:spcBef>
            </a:pPr>
            <a:endParaRPr lang="en-US" sz="1900" dirty="0">
              <a:solidFill>
                <a:srgbClr val="FFFFFF"/>
              </a:solidFill>
              <a:latin typeface="Arial" panose="020B0604020202020204" pitchFamily="34" charset="0"/>
              <a:ea typeface="Garet"/>
              <a:cs typeface="Arial" panose="020B0604020202020204" pitchFamily="34" charset="0"/>
              <a:sym typeface="Garet"/>
            </a:endParaRPr>
          </a:p>
        </p:txBody>
      </p:sp>
      <p:sp>
        <p:nvSpPr>
          <p:cNvPr id="6" name="TextBox 19">
            <a:extLst>
              <a:ext uri="{FF2B5EF4-FFF2-40B4-BE49-F238E27FC236}">
                <a16:creationId xmlns:a16="http://schemas.microsoft.com/office/drawing/2014/main" id="{7905D61D-9784-EEC9-7899-19A4C969F1D9}"/>
              </a:ext>
            </a:extLst>
          </p:cNvPr>
          <p:cNvSpPr txBox="1"/>
          <p:nvPr/>
        </p:nvSpPr>
        <p:spPr>
          <a:xfrm>
            <a:off x="6466829" y="2861052"/>
            <a:ext cx="4725045" cy="445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cs-CZ" sz="1450" b="1" dirty="0">
                <a:latin typeface="Arial" panose="020B0604020202020204" pitchFamily="34" charset="0"/>
                <a:cs typeface="Arial" panose="020B0604020202020204" pitchFamily="34" charset="0"/>
              </a:rPr>
              <a:t>KA 04:</a:t>
            </a:r>
          </a:p>
          <a:p>
            <a:pPr>
              <a:buFontTx/>
              <a:buChar char="-"/>
            </a:pPr>
            <a:endParaRPr lang="cs-CZ" sz="1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cs-CZ" sz="1450" dirty="0">
                <a:latin typeface="Arial" panose="020B0604020202020204" pitchFamily="34" charset="0"/>
                <a:cs typeface="Arial" panose="020B0604020202020204" pitchFamily="34" charset="0"/>
              </a:rPr>
              <a:t>Semináře - 12x za projekt (minimum)</a:t>
            </a:r>
          </a:p>
          <a:p>
            <a:pPr>
              <a:buFontTx/>
              <a:buChar char="-"/>
            </a:pPr>
            <a:endParaRPr lang="cs-CZ" sz="1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cs-CZ" sz="1450" dirty="0">
                <a:latin typeface="Arial" panose="020B0604020202020204" pitchFamily="34" charset="0"/>
                <a:cs typeface="Arial" panose="020B0604020202020204" pitchFamily="34" charset="0"/>
              </a:rPr>
              <a:t>Webináře - 12x za projekt (minimum)</a:t>
            </a:r>
          </a:p>
          <a:p>
            <a:pPr>
              <a:buFontTx/>
              <a:buChar char="-"/>
            </a:pPr>
            <a:endParaRPr lang="cs-CZ" sz="1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cs-CZ" sz="1450" dirty="0">
                <a:latin typeface="Arial" panose="020B0604020202020204" pitchFamily="34" charset="0"/>
                <a:cs typeface="Arial" panose="020B0604020202020204" pitchFamily="34" charset="0"/>
              </a:rPr>
              <a:t>Metodické workshopy pro pracovníky MPSV (inspekce sociálních služeb) – po celou dobu projektu</a:t>
            </a:r>
          </a:p>
          <a:p>
            <a:pPr>
              <a:buFontTx/>
              <a:buChar char="-"/>
            </a:pPr>
            <a:endParaRPr lang="cs-CZ" sz="1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cs-CZ" sz="1450" dirty="0">
                <a:latin typeface="Arial" panose="020B0604020202020204" pitchFamily="34" charset="0"/>
                <a:cs typeface="Arial" panose="020B0604020202020204" pitchFamily="34" charset="0"/>
              </a:rPr>
              <a:t>Konference – v průběhu projektu </a:t>
            </a:r>
          </a:p>
          <a:p>
            <a:pPr>
              <a:buFontTx/>
              <a:buChar char="-"/>
            </a:pPr>
            <a:endParaRPr lang="cs-CZ" sz="1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cs-CZ" sz="1450" dirty="0">
                <a:latin typeface="Arial" panose="020B0604020202020204" pitchFamily="34" charset="0"/>
                <a:cs typeface="Arial" panose="020B0604020202020204" pitchFamily="34" charset="0"/>
              </a:rPr>
              <a:t>Odborné články – 20x za projekt (minimum)</a:t>
            </a:r>
          </a:p>
          <a:p>
            <a:endParaRPr lang="cs-CZ" sz="1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cs-CZ" sz="1450" dirty="0">
                <a:latin typeface="Arial" panose="020B0604020202020204" pitchFamily="34" charset="0"/>
                <a:cs typeface="Arial" panose="020B0604020202020204" pitchFamily="34" charset="0"/>
              </a:rPr>
              <a:t>Informace o projektu jsou dostupné na </a:t>
            </a:r>
            <a:r>
              <a:rPr lang="cs-CZ" sz="1450" dirty="0"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https://www.mpsv.cz/zvyseni-efektivity-systemu-socialnich-sluzeb-efektivizace-</a:t>
            </a:r>
            <a:r>
              <a:rPr lang="cs-CZ" sz="14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Tx/>
              <a:buChar char="-"/>
            </a:pPr>
            <a:endParaRPr lang="cs-CZ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endParaRPr lang="cs-CZ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>
              <a:lnSpc>
                <a:spcPts val="2147"/>
              </a:lnSpc>
              <a:spcBef>
                <a:spcPct val="0"/>
              </a:spcBef>
            </a:pPr>
            <a:endParaRPr lang="en-US" sz="1900" dirty="0">
              <a:solidFill>
                <a:srgbClr val="FFFFFF"/>
              </a:solidFill>
              <a:latin typeface="Arial" panose="020B0604020202020204" pitchFamily="34" charset="0"/>
              <a:ea typeface="Garet"/>
              <a:cs typeface="Arial" panose="020B0604020202020204" pitchFamily="34" charset="0"/>
              <a:sym typeface="Garet"/>
            </a:endParaRP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F62DF058-5C14-107A-A752-2242D4383563}"/>
              </a:ext>
            </a:extLst>
          </p:cNvPr>
          <p:cNvSpPr txBox="1"/>
          <p:nvPr/>
        </p:nvSpPr>
        <p:spPr>
          <a:xfrm>
            <a:off x="684001" y="606434"/>
            <a:ext cx="10507875" cy="10949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ts val="4230"/>
              </a:lnSpc>
              <a:spcBef>
                <a:spcPct val="0"/>
              </a:spcBef>
            </a:pPr>
            <a:r>
              <a:rPr lang="cs-CZ" sz="2400" b="1" dirty="0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Projekt: </a:t>
            </a:r>
          </a:p>
          <a:p>
            <a:pPr marL="0" lvl="0" indent="0">
              <a:lnSpc>
                <a:spcPts val="4230"/>
              </a:lnSpc>
              <a:spcBef>
                <a:spcPct val="0"/>
              </a:spcBef>
            </a:pPr>
            <a:r>
              <a:rPr lang="en-US" sz="3600" b="1" dirty="0" err="1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Zvýšení</a:t>
            </a:r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efektivity</a:t>
            </a:r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systému</a:t>
            </a:r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sociálních</a:t>
            </a:r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služeb</a:t>
            </a:r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ea typeface="Garet Bold"/>
                <a:cs typeface="Arial" panose="020B0604020202020204" pitchFamily="34" charset="0"/>
                <a:sym typeface="Garet Bold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880537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4A631A-ACFF-0EBE-CD79-DDC71C91D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1"/>
            <a:ext cx="9900000" cy="742143"/>
          </a:xfrm>
        </p:spPr>
        <p:txBody>
          <a:bodyPr>
            <a:normAutofit/>
          </a:bodyPr>
          <a:lstStyle/>
          <a:p>
            <a:r>
              <a:rPr lang="cs-CZ" sz="2800" dirty="0"/>
              <a:t>Odpověď - Doplněk stravy × humánní </a:t>
            </a:r>
            <a:r>
              <a:rPr lang="cs-CZ" sz="2800" dirty="0" err="1"/>
              <a:t>léč</a:t>
            </a:r>
            <a:r>
              <a:rPr lang="cs-CZ" sz="2800" dirty="0"/>
              <a:t>. přípravek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614A8E-0329-ACDF-0FFE-ADAA0204A8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024" y="1175428"/>
            <a:ext cx="10086225" cy="4977722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DOPLNĚK STRAVY</a:t>
            </a:r>
            <a:endParaRPr lang="cs-CZ" dirty="0"/>
          </a:p>
          <a:p>
            <a:r>
              <a:rPr lang="cs-CZ" dirty="0"/>
              <a:t>📖 Definován v § 2 odst. 1 písm. g) zákona č. 110/1997 Sb., o potravinách.</a:t>
            </a:r>
          </a:p>
          <a:p>
            <a:r>
              <a:rPr lang="cs-CZ" dirty="0"/>
              <a:t>Typicky: vitaminy, minerály apod.</a:t>
            </a:r>
          </a:p>
          <a:p>
            <a:r>
              <a:rPr lang="cs-CZ" dirty="0"/>
              <a:t>➡️ </a:t>
            </a:r>
            <a:r>
              <a:rPr lang="cs-CZ" b="1" dirty="0"/>
              <a:t>spadá do činnosti „pomoc s užitím doplňku stravy“, která je součástí péče o vlastní osobu = </a:t>
            </a:r>
            <a:r>
              <a:rPr lang="cs-CZ" b="1" dirty="0">
                <a:solidFill>
                  <a:srgbClr val="FF0000"/>
                </a:solidFill>
              </a:rPr>
              <a:t>není činností dle PUPOZ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b="1" dirty="0"/>
              <a:t> </a:t>
            </a:r>
            <a:endParaRPr lang="cs-CZ" dirty="0"/>
          </a:p>
          <a:p>
            <a:r>
              <a:rPr lang="cs-CZ" b="1" dirty="0"/>
              <a:t>HUMÁNNÍ LÉČIVÝ PŘÍPRAVEK</a:t>
            </a:r>
            <a:endParaRPr lang="cs-CZ" dirty="0"/>
          </a:p>
          <a:p>
            <a:r>
              <a:rPr lang="cs-CZ" dirty="0"/>
              <a:t>📖 Definován zákonem č. 378/2007 Sb., o léčivech.</a:t>
            </a:r>
          </a:p>
          <a:p>
            <a:r>
              <a:rPr lang="cs-CZ" dirty="0"/>
              <a:t>➡️ </a:t>
            </a:r>
            <a:r>
              <a:rPr lang="cs-CZ" b="1" dirty="0">
                <a:solidFill>
                  <a:srgbClr val="FF0000"/>
                </a:solidFill>
              </a:rPr>
              <a:t>spadá do činnosti </a:t>
            </a:r>
            <a:r>
              <a:rPr lang="cs-CZ" b="1" dirty="0"/>
              <a:t>„pomoc při užití humánního léčivého přípravku“</a:t>
            </a:r>
            <a:endParaRPr lang="cs-CZ" dirty="0"/>
          </a:p>
          <a:p>
            <a:r>
              <a:rPr lang="cs-CZ" dirty="0"/>
              <a:t> </a:t>
            </a:r>
          </a:p>
          <a:p>
            <a:r>
              <a:rPr lang="cs-CZ" b="1" dirty="0"/>
              <a:t>Rozhodující není místo prodeje</a:t>
            </a:r>
            <a:endParaRPr lang="cs-CZ" dirty="0"/>
          </a:p>
          <a:p>
            <a:r>
              <a:rPr lang="cs-CZ" dirty="0"/>
              <a:t>❌ </a:t>
            </a:r>
            <a:r>
              <a:rPr lang="cs-CZ" b="1" dirty="0"/>
              <a:t>Není rozhodné:</a:t>
            </a:r>
            <a:endParaRPr lang="cs-CZ" dirty="0"/>
          </a:p>
          <a:p>
            <a:pPr lvl="0"/>
            <a:r>
              <a:rPr lang="cs-CZ" dirty="0"/>
              <a:t>zda byl výrobek koupen v lékárně,</a:t>
            </a:r>
          </a:p>
          <a:p>
            <a:pPr lvl="0"/>
            <a:r>
              <a:rPr lang="cs-CZ" dirty="0"/>
              <a:t>zda byl koupen na internetu nebo v drogerii,</a:t>
            </a:r>
          </a:p>
          <a:p>
            <a:pPr lvl="0"/>
            <a:r>
              <a:rPr lang="cs-CZ" dirty="0"/>
              <a:t>zda je volně prodejný.</a:t>
            </a:r>
          </a:p>
          <a:p>
            <a:r>
              <a:rPr lang="cs-CZ" dirty="0"/>
              <a:t>✅ </a:t>
            </a:r>
            <a:r>
              <a:rPr lang="cs-CZ" b="1" dirty="0"/>
              <a:t>Rozhodující je právní klasifikace výrobku.</a:t>
            </a:r>
            <a:endParaRPr lang="cs-CZ" dirty="0"/>
          </a:p>
          <a:p>
            <a:r>
              <a:rPr lang="cs-CZ" dirty="0"/>
              <a:t>✅v jakém režimu je činnost poskytována (PUPOZ či péče o vlastní osobu)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E78C635-4828-9C44-285E-8AA1C6364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53373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6EC008-ECD0-3636-24E2-343FBA5E5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Dotaz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48DB7A-E975-439A-E92E-3156C3CFDD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Co je v DP myšleno tím, že v rámci </a:t>
            </a:r>
            <a:r>
              <a:rPr lang="cs-CZ" i="1" dirty="0"/>
              <a:t>pomoci při přesunu na lůžko nebo vozík a pomoc při vstávání, uléhání, posazování, změně, úpravě a zajištění pohodlné a bezpečné polohy</a:t>
            </a:r>
            <a:r>
              <a:rPr lang="cs-CZ" dirty="0"/>
              <a:t> není možné </a:t>
            </a:r>
            <a:r>
              <a:rPr lang="cs-CZ" b="1" dirty="0"/>
              <a:t>odborné polohování?</a:t>
            </a:r>
            <a:r>
              <a:rPr lang="cs-CZ" dirty="0"/>
              <a:t> PSS musí umět odborně manipulovat s tělem včetně polohování. Při polohování jsou používány i různé pomůcky (polštáře) na podložení, které může PSS také využít. </a:t>
            </a:r>
            <a:r>
              <a:rPr lang="cs-CZ" b="1" dirty="0"/>
              <a:t>Co znamená léčebné polohování</a:t>
            </a:r>
            <a:r>
              <a:rPr lang="cs-CZ" dirty="0"/>
              <a:t>? Je to stejné polohování, jen ho provádí zdravotník nebo fyzioterapeut?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4E11C89-EBE8-06F2-DDA1-CDB246915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61960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FA8951-F2E8-1292-2843-0D94CA0B3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Odpověď – polohování </a:t>
            </a:r>
            <a:r>
              <a:rPr lang="cs-CZ" dirty="0">
                <a:solidFill>
                  <a:srgbClr val="FF0000"/>
                </a:solidFill>
              </a:rPr>
              <a:t>X</a:t>
            </a:r>
            <a:r>
              <a:rPr lang="cs-CZ" dirty="0"/>
              <a:t> změna polohy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20D728-6B30-BAD2-5119-471FBCD4F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9925" y="1465989"/>
            <a:ext cx="3752100" cy="3926021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b="1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Rozhodující není použitý termín, ale obsah činnosti</a:t>
            </a:r>
            <a:endParaRPr lang="cs-CZ" kern="10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 aplikační praxi bývá pojem </a:t>
            </a:r>
            <a:r>
              <a:rPr lang="cs-CZ" b="1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„polohování“ používán velmi široce, nepřesně</a:t>
            </a:r>
            <a:r>
              <a:rPr lang="cs-CZ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b="1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neodborně.</a:t>
            </a:r>
            <a:endParaRPr lang="cs-CZ" kern="10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Skutečnost, že je určitá činnost běžně označována jako „polohování“, ještě neznamená, že se jedná o „polohování“.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b="1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Stejně jako každé „učení“ není pedagogická činnost učitele, není každá změna polohy klienta léčebným polohováním.</a:t>
            </a:r>
            <a:endParaRPr lang="cs-CZ" kern="10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9D6FD94-F17E-3F7B-C4C6-A0B9F248B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42</a:t>
            </a:fld>
            <a:endParaRPr lang="cs-CZ"/>
          </a:p>
        </p:txBody>
      </p:sp>
      <p:graphicFrame>
        <p:nvGraphicFramePr>
          <p:cNvPr id="5" name="Zástupný obsah 8">
            <a:extLst>
              <a:ext uri="{FF2B5EF4-FFF2-40B4-BE49-F238E27FC236}">
                <a16:creationId xmlns:a16="http://schemas.microsoft.com/office/drawing/2014/main" id="{4D79537B-AD9B-568D-EA05-B2596E0A3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2069116"/>
              </p:ext>
            </p:extLst>
          </p:nvPr>
        </p:nvGraphicFramePr>
        <p:xfrm>
          <a:off x="5266055" y="1465988"/>
          <a:ext cx="5906018" cy="38489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53009">
                  <a:extLst>
                    <a:ext uri="{9D8B030D-6E8A-4147-A177-3AD203B41FA5}">
                      <a16:colId xmlns:a16="http://schemas.microsoft.com/office/drawing/2014/main" val="4084039587"/>
                    </a:ext>
                  </a:extLst>
                </a:gridCol>
                <a:gridCol w="2953009">
                  <a:extLst>
                    <a:ext uri="{9D8B030D-6E8A-4147-A177-3AD203B41FA5}">
                      <a16:colId xmlns:a16="http://schemas.microsoft.com/office/drawing/2014/main" val="277157709"/>
                    </a:ext>
                  </a:extLst>
                </a:gridCol>
              </a:tblGrid>
              <a:tr h="38489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200" kern="100" dirty="0">
                          <a:effectLst/>
                        </a:rPr>
                        <a:t>✅ Součást sociální služby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200" kern="100" dirty="0">
                          <a:effectLst/>
                        </a:rPr>
                        <a:t>Pracovník v sociálních službách může: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1200" kern="100" dirty="0">
                          <a:effectLst/>
                        </a:rPr>
                        <a:t>pomoci klientovi otočit se na bok,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1200" kern="100" dirty="0">
                          <a:effectLst/>
                        </a:rPr>
                        <a:t>podložit klienta polštářem,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1200" kern="100" dirty="0">
                          <a:effectLst/>
                        </a:rPr>
                        <a:t>upravit polohu zad nebo končetin,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1200" kern="100" dirty="0">
                          <a:effectLst/>
                        </a:rPr>
                        <a:t>posadit klienta ke stravování,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1200" kern="100" dirty="0">
                          <a:effectLst/>
                        </a:rPr>
                        <a:t>pomoci při vstávání, uléhání a přesunu,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1200" kern="100" dirty="0">
                          <a:effectLst/>
                        </a:rPr>
                        <a:t>zajistit pohodlnou a bezpečnou polohu.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200" kern="100" dirty="0">
                          <a:effectLst/>
                        </a:rPr>
                        <a:t>➡️ Jde o podporu mobility, komfortu a běžných denních činností</a:t>
                      </a:r>
                      <a:endParaRPr lang="cs-CZ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200" kern="100" dirty="0">
                          <a:effectLst/>
                        </a:rPr>
                        <a:t>❌ Není součástí sociální služby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200" kern="100" dirty="0">
                          <a:effectLst/>
                        </a:rPr>
                        <a:t>Nejde o: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1200" kern="100" dirty="0">
                          <a:effectLst/>
                        </a:rPr>
                        <a:t>léčebné polohování,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1200" kern="100" dirty="0">
                          <a:effectLst/>
                        </a:rPr>
                        <a:t>rehabilitační polohování,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1200" kern="100" dirty="0">
                          <a:effectLst/>
                        </a:rPr>
                        <a:t>terapeuticky stanovené polohy podle diagnózy,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1200" kern="100" dirty="0">
                          <a:effectLst/>
                        </a:rPr>
                        <a:t>odborné ošetřovatelské nebo rehabilitační postupy,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cs-CZ" sz="1200" kern="100" dirty="0">
                          <a:effectLst/>
                        </a:rPr>
                        <a:t>zdravotní intervence vyžadující odbornou zdravotnickou způsobilost.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200" kern="100" dirty="0">
                          <a:effectLst/>
                        </a:rPr>
                        <a:t>➡️ Tyto činnosti patří do oblasti zdravotní péče.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200" kern="100" dirty="0">
                          <a:effectLst/>
                        </a:rPr>
                        <a:t> </a:t>
                      </a:r>
                      <a:endParaRPr lang="cs-CZ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84123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98901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4EEFB159-E739-BD69-7814-21C4B4BCA4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" y="154940"/>
            <a:ext cx="9822180" cy="6548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57190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0C01C9-B28C-6556-51C6-C20D2F4E8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DOHLED NAD BEZPEČÍM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2594A28-6D7C-DAD8-BB03-E188109663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pomoc při zajištění bezpečí a možnosti setrvání v přirozeném sociálním prostředí:</a:t>
            </a:r>
          </a:p>
          <a:p>
            <a:r>
              <a:rPr lang="cs-CZ" b="1" dirty="0"/>
              <a:t>dohled, aby osoba závislá na pomoci nezpůsobila ohrožení sobě ani svému okolí,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7881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B1B04F6-F788-FA5E-6314-E36ED2D43B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949" y="104691"/>
            <a:ext cx="9972926" cy="6648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3145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E808E89-931C-5C61-C2BA-D1EF4728C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858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4D9E20-9E2C-0F71-39C8-0FBA12AD0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050" y="410382"/>
            <a:ext cx="9900000" cy="599268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Dohled nad bezpečím, Pomoc s užitím, </a:t>
            </a:r>
            <a:br>
              <a:rPr lang="cs-CZ" dirty="0"/>
            </a:br>
            <a:r>
              <a:rPr lang="cs-CZ" dirty="0"/>
              <a:t>První pomoc, Krajní nouze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D026588-2FAB-E716-3726-6FA325BCF3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598" y="1561293"/>
            <a:ext cx="7181850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3266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773A27-F069-FAA1-B5C3-D2C8FBDEA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Specializovaný kurz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06DD64F-1D00-4763-C9B5-E7AF4CED8D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04294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33F15CFB-5355-69E1-C0E6-7E6EE652D8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49186" y="1825625"/>
            <a:ext cx="9361713" cy="4351338"/>
          </a:xfrm>
        </p:spPr>
        <p:txBody>
          <a:bodyPr/>
          <a:lstStyle/>
          <a:p>
            <a:pPr fontAlgn="t"/>
            <a:r>
              <a:rPr lang="cs-CZ" dirty="0"/>
              <a:t>Zákon č. 38/2025 Sb. zavádí možnost poskytování pomoci při zvládání běžných úkonů péče o zdraví v sociálních službách a současně stanovuje vyšší kvalifikační požadavky na pracovníky, kteří tuto činnost vykonávají (</a:t>
            </a:r>
            <a:r>
              <a:rPr lang="cs-CZ" i="1" dirty="0"/>
              <a:t>SŠ, maturita, kvalifikace PSS, specializovaný kurz, výjimky).</a:t>
            </a:r>
          </a:p>
          <a:p>
            <a:pPr fontAlgn="t"/>
            <a:r>
              <a:rPr lang="cs-CZ" dirty="0"/>
              <a:t>Zákon zároveň obsahuje zmocnění k úpravě konkrétních požadavků na přípravu pracovníků prováděcím právním předpisem.</a:t>
            </a:r>
          </a:p>
          <a:p>
            <a:pPr fontAlgn="t"/>
            <a:r>
              <a:rPr lang="cs-CZ" dirty="0"/>
              <a:t>Toto zmocnění je realizováno ve vyhlášce č. 505/2006 Sb., </a:t>
            </a:r>
            <a:r>
              <a:rPr lang="cs-CZ" b="1" dirty="0"/>
              <a:t>kde je nově v § 37b </a:t>
            </a:r>
            <a:r>
              <a:rPr lang="cs-CZ" dirty="0"/>
              <a:t>vymezen specializovaný kurz pro pracovníky v sociálních službách, včetně jeho struktury a minimálního rozsahu.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3D8D513-AF09-35B3-5BF3-99EFCCF72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49</a:t>
            </a:fld>
            <a:endParaRPr lang="cs-CZ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DF6928DB-E47A-DA87-C77B-F75F62331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Specializovaný kurz – legislativní rámec</a:t>
            </a:r>
          </a:p>
        </p:txBody>
      </p:sp>
    </p:spTree>
    <p:extLst>
      <p:ext uri="{BB962C8B-B14F-4D97-AF65-F5344CB8AC3E}">
        <p14:creationId xmlns:p14="http://schemas.microsoft.com/office/powerpoint/2010/main" val="3934920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E5760F16-A2A0-C01A-AB19-27AFEF4BF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 anchor="t">
            <a:normAutofit/>
          </a:bodyPr>
          <a:lstStyle/>
          <a:p>
            <a:r>
              <a:rPr lang="cs-CZ" dirty="0"/>
              <a:t>Metodický výklad, termíny a další aktivity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4AE7439-B591-DA58-D366-6DCAB239D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55200" y="630000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CF5A12E-3DFE-4C3E-9036-7893F29C52C1}" type="slidenum">
              <a:rPr lang="cs-CZ" smtClean="0"/>
              <a:pPr>
                <a:spcAft>
                  <a:spcPts val="600"/>
                </a:spcAft>
              </a:pPr>
              <a:t>5</a:t>
            </a:fld>
            <a:endParaRPr lang="cs-CZ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6EBEBADB-5CAE-4A7E-57F4-A44F3C70C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7775" y="1600200"/>
            <a:ext cx="9336225" cy="4482325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  <a:spcAft>
                <a:spcPts val="600"/>
              </a:spcAft>
            </a:pPr>
            <a:r>
              <a:rPr lang="cs-CZ" dirty="0"/>
              <a:t>Metodický výklad: </a:t>
            </a:r>
            <a:r>
              <a:rPr lang="cs-CZ" u="sng" dirty="0">
                <a:hlinkClick r:id="rId2"/>
              </a:rPr>
              <a:t>Doporučené postupy odboru | MPSV</a:t>
            </a:r>
            <a:endParaRPr lang="cs-CZ" dirty="0"/>
          </a:p>
          <a:p>
            <a:pPr>
              <a:lnSpc>
                <a:spcPct val="170000"/>
              </a:lnSpc>
              <a:spcAft>
                <a:spcPts val="600"/>
              </a:spcAft>
            </a:pPr>
            <a:r>
              <a:rPr lang="cs-CZ" b="1" dirty="0"/>
              <a:t>Webináře pro poskytovatele a kraje: 13.7., 14.7., 16.7., 21.7.</a:t>
            </a:r>
            <a:endParaRPr lang="cs-CZ" dirty="0"/>
          </a:p>
          <a:p>
            <a:pPr>
              <a:lnSpc>
                <a:spcPct val="170000"/>
              </a:lnSpc>
              <a:spcAft>
                <a:spcPts val="600"/>
              </a:spcAft>
            </a:pPr>
            <a:r>
              <a:rPr lang="cs-CZ" b="1" dirty="0"/>
              <a:t>Webináře pro vzdělavatele: 13.8., 18.8.</a:t>
            </a:r>
            <a:endParaRPr lang="cs-CZ" dirty="0"/>
          </a:p>
          <a:p>
            <a:pPr>
              <a:lnSpc>
                <a:spcPct val="170000"/>
              </a:lnSpc>
              <a:spcAft>
                <a:spcPts val="600"/>
              </a:spcAft>
            </a:pPr>
            <a:r>
              <a:rPr lang="cs-CZ" b="1" dirty="0"/>
              <a:t>Další plánované aktivity – září 2026: </a:t>
            </a:r>
            <a:r>
              <a:rPr lang="cs-CZ" dirty="0"/>
              <a:t>série setkání zaměřených na sociálně‑zdravotní služby a kompetence pracovníků v systému dle novelizace činností v sociálních službách</a:t>
            </a:r>
          </a:p>
          <a:p>
            <a:pPr lvl="0">
              <a:lnSpc>
                <a:spcPct val="120000"/>
              </a:lnSpc>
              <a:spcAft>
                <a:spcPts val="600"/>
              </a:spcAft>
            </a:pPr>
            <a:r>
              <a:rPr lang="cs-CZ" b="1" i="1" dirty="0"/>
              <a:t>8.9. Praha</a:t>
            </a:r>
            <a:endParaRPr lang="cs-CZ" b="1" dirty="0"/>
          </a:p>
          <a:p>
            <a:pPr lvl="0">
              <a:lnSpc>
                <a:spcPct val="120000"/>
              </a:lnSpc>
              <a:spcAft>
                <a:spcPts val="600"/>
              </a:spcAft>
            </a:pPr>
            <a:r>
              <a:rPr lang="cs-CZ" b="1" i="1" dirty="0"/>
              <a:t>10.9. Pardubice</a:t>
            </a:r>
            <a:endParaRPr lang="cs-CZ" b="1" dirty="0"/>
          </a:p>
          <a:p>
            <a:pPr lvl="0">
              <a:lnSpc>
                <a:spcPct val="120000"/>
              </a:lnSpc>
              <a:spcAft>
                <a:spcPts val="600"/>
              </a:spcAft>
            </a:pPr>
            <a:r>
              <a:rPr lang="cs-CZ" b="1" i="1" dirty="0"/>
              <a:t>15.9. Brno</a:t>
            </a:r>
          </a:p>
          <a:p>
            <a:pPr lvl="0">
              <a:lnSpc>
                <a:spcPct val="120000"/>
              </a:lnSpc>
              <a:spcAft>
                <a:spcPts val="600"/>
              </a:spcAft>
            </a:pPr>
            <a:endParaRPr lang="cs-CZ" dirty="0"/>
          </a:p>
          <a:p>
            <a:pPr>
              <a:lnSpc>
                <a:spcPct val="170000"/>
              </a:lnSpc>
              <a:spcAft>
                <a:spcPts val="600"/>
              </a:spcAft>
            </a:pPr>
            <a:r>
              <a:rPr lang="cs-CZ" dirty="0"/>
              <a:t>Konference se zaměřením na oblast sociálně-zdravotních služeb – </a:t>
            </a:r>
            <a:r>
              <a:rPr lang="cs-CZ" b="1" dirty="0"/>
              <a:t>4.11.2026 Praha</a:t>
            </a:r>
          </a:p>
        </p:txBody>
      </p:sp>
    </p:spTree>
    <p:extLst>
      <p:ext uri="{BB962C8B-B14F-4D97-AF65-F5344CB8AC3E}">
        <p14:creationId xmlns:p14="http://schemas.microsoft.com/office/powerpoint/2010/main" val="257892565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49E42B8-CFC0-1224-4905-B7D2AF0C0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55200" y="630000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CF5A12E-3DFE-4C3E-9036-7893F29C52C1}" type="slidenum">
              <a:rPr lang="cs-CZ" smtClean="0"/>
              <a:pPr>
                <a:spcAft>
                  <a:spcPts val="600"/>
                </a:spcAft>
              </a:pPr>
              <a:t>50</a:t>
            </a:fld>
            <a:endParaRPr lang="cs-CZ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09DE779C-74F0-ED13-5EBB-7EE1C6E3C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 anchor="t">
            <a:normAutofit/>
          </a:bodyPr>
          <a:lstStyle/>
          <a:p>
            <a:r>
              <a:rPr lang="cs-CZ" sz="3100" dirty="0"/>
              <a:t>Kdo může kurz realizovat? </a:t>
            </a:r>
          </a:p>
        </p:txBody>
      </p:sp>
      <p:graphicFrame>
        <p:nvGraphicFramePr>
          <p:cNvPr id="13" name="Zástupný obsah 1">
            <a:extLst>
              <a:ext uri="{FF2B5EF4-FFF2-40B4-BE49-F238E27FC236}">
                <a16:creationId xmlns:a16="http://schemas.microsoft.com/office/drawing/2014/main" id="{D26123EA-B4A0-9BAA-D74D-37B4A3BEE8C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84139153"/>
              </p:ext>
            </p:extLst>
          </p:nvPr>
        </p:nvGraphicFramePr>
        <p:xfrm>
          <a:off x="1649187" y="1825625"/>
          <a:ext cx="893481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640288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C0FCAA9-78A1-0F75-E84C-27BE0CDBB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55200" y="630000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CF5A12E-3DFE-4C3E-9036-7893F29C52C1}" type="slidenum">
              <a:rPr lang="cs-CZ" smtClean="0"/>
              <a:pPr>
                <a:spcAft>
                  <a:spcPts val="600"/>
                </a:spcAft>
              </a:pPr>
              <a:t>51</a:t>
            </a:fld>
            <a:endParaRPr lang="cs-CZ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78DE3835-8FCD-77C0-FCDB-6454AD0FF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 anchor="t">
            <a:normAutofit/>
          </a:bodyPr>
          <a:lstStyle/>
          <a:p>
            <a:r>
              <a:rPr lang="cs-CZ" dirty="0"/>
              <a:t>Podmínky akreditace</a:t>
            </a:r>
          </a:p>
        </p:txBody>
      </p:sp>
      <p:graphicFrame>
        <p:nvGraphicFramePr>
          <p:cNvPr id="6" name="Zástupný obsah 1">
            <a:extLst>
              <a:ext uri="{FF2B5EF4-FFF2-40B4-BE49-F238E27FC236}">
                <a16:creationId xmlns:a16="http://schemas.microsoft.com/office/drawing/2014/main" id="{A6CA73B4-B2CD-54EB-4E1F-B10F85573F0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34367240"/>
              </p:ext>
            </p:extLst>
          </p:nvPr>
        </p:nvGraphicFramePr>
        <p:xfrm>
          <a:off x="1649187" y="1825625"/>
          <a:ext cx="893481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5314773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27773959-D629-C5D8-1D9F-B4392F1553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6014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127878-7249-41F4-8CBC-B5C81373AD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0000" y="2116183"/>
            <a:ext cx="5400000" cy="1916866"/>
          </a:xfrm>
        </p:spPr>
        <p:txBody>
          <a:bodyPr/>
          <a:lstStyle/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78819B76-FCCF-20DD-93BA-079BCCC645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57550" y="4245429"/>
            <a:ext cx="8442450" cy="196894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accent5"/>
                </a:solidFill>
              </a:rPr>
              <a:t>Dotazy zasílejte na: posta@mpsv.gov.cz</a:t>
            </a:r>
            <a:endParaRPr lang="en-GB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387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EDD85-6CBB-F2FC-2993-5C28BDBCC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C3335773-1C00-6C01-CB19-06C146CC3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 anchor="t">
            <a:normAutofit/>
          </a:bodyPr>
          <a:lstStyle/>
          <a:p>
            <a:r>
              <a:rPr lang="cs-CZ" dirty="0"/>
              <a:t>Obsah webináře</a:t>
            </a:r>
          </a:p>
        </p:txBody>
      </p:sp>
      <p:sp>
        <p:nvSpPr>
          <p:cNvPr id="5" name="Zástupný symbol pro obsah 6">
            <a:extLst>
              <a:ext uri="{FF2B5EF4-FFF2-40B4-BE49-F238E27FC236}">
                <a16:creationId xmlns:a16="http://schemas.microsoft.com/office/drawing/2014/main" id="{23B79391-F41E-06ED-8621-62DECD064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999" y="1690689"/>
            <a:ext cx="9495675" cy="4391836"/>
          </a:xfrm>
        </p:spPr>
        <p:txBody>
          <a:bodyPr spcCol="360000">
            <a:normAutofit/>
          </a:bodyPr>
          <a:lstStyle/>
          <a:p>
            <a:pPr marL="457200" indent="-457200">
              <a:spcBef>
                <a:spcPts val="1600"/>
              </a:spcBef>
              <a:buFont typeface="+mj-lt"/>
              <a:buAutoNum type="arabicPeriod"/>
            </a:pPr>
            <a:r>
              <a:rPr lang="cs-CZ" dirty="0"/>
              <a:t>Novelizace vyhlášky ve znění vyhlášky č. 100/2026 Sb. – role aktérů v procesu</a:t>
            </a:r>
            <a:endParaRPr lang="en-AU" dirty="0"/>
          </a:p>
          <a:p>
            <a:pPr marL="457200" indent="-457200">
              <a:spcBef>
                <a:spcPts val="1600"/>
              </a:spcBef>
              <a:buFont typeface="+mj-lt"/>
              <a:buAutoNum type="arabicPeriod"/>
            </a:pPr>
            <a:r>
              <a:rPr lang="cs-CZ" dirty="0"/>
              <a:t>Institut pomoci s běžnými úkony péče o zdraví</a:t>
            </a:r>
          </a:p>
          <a:p>
            <a:pPr marL="457200" indent="-457200">
              <a:spcBef>
                <a:spcPts val="1600"/>
              </a:spcBef>
              <a:buFont typeface="+mj-lt"/>
              <a:buAutoNum type="arabicPeriod"/>
            </a:pPr>
            <a:r>
              <a:rPr lang="cs-CZ" dirty="0"/>
              <a:t>Zpřesnění stávajících činností </a:t>
            </a:r>
          </a:p>
          <a:p>
            <a:pPr lvl="2"/>
            <a:r>
              <a:rPr lang="cs-CZ" sz="2000" i="1" dirty="0">
                <a:solidFill>
                  <a:schemeClr val="bg1"/>
                </a:solidFill>
              </a:rPr>
              <a:t>Péče o vlastní osobu</a:t>
            </a:r>
          </a:p>
          <a:p>
            <a:pPr lvl="2"/>
            <a:r>
              <a:rPr lang="cs-CZ" sz="2000" i="1" dirty="0">
                <a:solidFill>
                  <a:schemeClr val="bg1"/>
                </a:solidFill>
              </a:rPr>
              <a:t>Pomoc při osobní hygieně</a:t>
            </a:r>
          </a:p>
          <a:p>
            <a:pPr marL="457200" indent="-457200">
              <a:spcBef>
                <a:spcPts val="1600"/>
              </a:spcBef>
              <a:buFont typeface="+mj-lt"/>
              <a:buAutoNum type="arabicPeriod"/>
            </a:pPr>
            <a:r>
              <a:rPr lang="cs-CZ" dirty="0"/>
              <a:t>specializovaný kurz</a:t>
            </a:r>
          </a:p>
          <a:p>
            <a:pPr marL="457200" indent="-457200">
              <a:spcBef>
                <a:spcPts val="1600"/>
              </a:spcBef>
              <a:buFont typeface="+mj-lt"/>
              <a:buAutoNum type="arabicPeriod"/>
            </a:pPr>
            <a:r>
              <a:rPr lang="cs-CZ" dirty="0"/>
              <a:t>dotazy</a:t>
            </a: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E498C00A-0727-4E44-3D0C-B219A8553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55200" y="630000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CF5A12E-3DFE-4C3E-9036-7893F29C52C1}" type="slidenum">
              <a:rPr lang="cs-CZ" smtClean="0"/>
              <a:pPr>
                <a:spcAft>
                  <a:spcPts val="600"/>
                </a:spcAft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3596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718FDB-8267-6799-71C4-FC9CB197C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6500" y="2237999"/>
            <a:ext cx="9900000" cy="2667376"/>
          </a:xfrm>
        </p:spPr>
        <p:txBody>
          <a:bodyPr>
            <a:normAutofit fontScale="90000"/>
          </a:bodyPr>
          <a:lstStyle/>
          <a:p>
            <a:r>
              <a:rPr lang="cs-CZ" dirty="0"/>
              <a:t>Zákon č. 108/2006 Sb. ve znění zákona </a:t>
            </a:r>
            <a:br>
              <a:rPr lang="cs-CZ" dirty="0"/>
            </a:br>
            <a:r>
              <a:rPr lang="cs-CZ" dirty="0"/>
              <a:t>č. 38/2025 Sb.</a:t>
            </a:r>
            <a:br>
              <a:rPr lang="cs-CZ" dirty="0"/>
            </a:br>
            <a:br>
              <a:rPr lang="cs-CZ" dirty="0"/>
            </a:br>
            <a:r>
              <a:rPr lang="cs-CZ" dirty="0"/>
              <a:t>Institut pomoci s běžnými úkony péče o zdraví (vyhláška č. 100/2026 Sb.)</a:t>
            </a:r>
          </a:p>
        </p:txBody>
      </p:sp>
    </p:spTree>
    <p:extLst>
      <p:ext uri="{BB962C8B-B14F-4D97-AF65-F5344CB8AC3E}">
        <p14:creationId xmlns:p14="http://schemas.microsoft.com/office/powerpoint/2010/main" val="2791908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E01C3-9AB2-01AC-36D8-43DAFFD12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C9AEA0-92EE-0BF4-9CF3-C0F459D4F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t"/>
            <a:r>
              <a:rPr lang="cs-CZ" b="0" dirty="0"/>
              <a:t>Legislativní změna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D48FE4-EC58-7299-B3D5-E3727957F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362075"/>
            <a:ext cx="9593400" cy="4720450"/>
          </a:xfrm>
        </p:spPr>
        <p:txBody>
          <a:bodyPr>
            <a:normAutofit/>
          </a:bodyPr>
          <a:lstStyle/>
          <a:p>
            <a:pPr fontAlgn="t"/>
            <a:r>
              <a:rPr lang="cs-CZ" b="1" dirty="0"/>
              <a:t>Zavedení nové činnosti zákonem</a:t>
            </a:r>
            <a:endParaRPr lang="cs-CZ" dirty="0"/>
          </a:p>
          <a:p>
            <a:pPr fontAlgn="t"/>
            <a:r>
              <a:rPr lang="cs-CZ" sz="2400" dirty="0"/>
              <a:t>zákon č. </a:t>
            </a:r>
            <a:r>
              <a:rPr lang="cs-CZ" sz="2400" b="1" dirty="0"/>
              <a:t>38/2025 Sb.</a:t>
            </a:r>
            <a:r>
              <a:rPr lang="cs-CZ" sz="2400" dirty="0"/>
              <a:t> zavádí činnost</a:t>
            </a:r>
            <a:br>
              <a:rPr lang="cs-CZ" sz="2400" dirty="0"/>
            </a:br>
            <a:r>
              <a:rPr lang="cs-CZ" sz="2400" i="1" dirty="0"/>
              <a:t>„pomoc při zvládání běžných úkonů péče o zdraví.“</a:t>
            </a:r>
          </a:p>
          <a:p>
            <a:pPr fontAlgn="t"/>
            <a:endParaRPr lang="cs-CZ" sz="2400" i="1" dirty="0"/>
          </a:p>
          <a:p>
            <a:pPr fontAlgn="t"/>
            <a:r>
              <a:rPr lang="cs-CZ" sz="2400" b="1" dirty="0"/>
              <a:t>Prováděcí úprava - </a:t>
            </a:r>
            <a:r>
              <a:rPr lang="cs-CZ" sz="2400" dirty="0"/>
              <a:t>vyhláška č. </a:t>
            </a:r>
            <a:r>
              <a:rPr lang="cs-CZ" sz="2400" b="1" dirty="0"/>
              <a:t>100/2026 Sb.</a:t>
            </a:r>
            <a:r>
              <a:rPr lang="cs-CZ" sz="2400" dirty="0"/>
              <a:t> nově </a:t>
            </a:r>
          </a:p>
          <a:p>
            <a:pPr marL="789750" lvl="1" indent="-285750" fontAlgn="t">
              <a:buFont typeface="Arial" panose="020B0604020202020204" pitchFamily="34" charset="0"/>
              <a:buChar char="•"/>
            </a:pPr>
            <a:r>
              <a:rPr lang="cs-CZ" b="1" dirty="0"/>
              <a:t>vymezuje rozsah a obsah úkonů</a:t>
            </a:r>
            <a:endParaRPr lang="cs-CZ" dirty="0"/>
          </a:p>
          <a:p>
            <a:pPr marL="789750" lvl="1" indent="-285750" fontAlgn="t">
              <a:buFont typeface="Arial" panose="020B0604020202020204" pitchFamily="34" charset="0"/>
              <a:buChar char="•"/>
            </a:pPr>
            <a:r>
              <a:rPr lang="cs-CZ" b="1" dirty="0"/>
              <a:t>definuje rozsah a obsah kurzu</a:t>
            </a:r>
            <a:endParaRPr lang="cs-CZ" dirty="0"/>
          </a:p>
          <a:p>
            <a:pPr fontAlgn="t"/>
            <a:endParaRPr lang="cs-CZ" b="1" dirty="0"/>
          </a:p>
          <a:p>
            <a:pPr fontAlgn="t"/>
            <a:r>
              <a:rPr lang="cs-CZ" b="1" dirty="0"/>
              <a:t>Účinnost od 1. 7. 2026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BD4745-8855-C1D1-4D96-F193259D9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3862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FEE16-3781-9165-A46D-6DF678823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7F75784-80FF-3FA9-1A02-408EDDDBD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9</a:t>
            </a:fld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4A36AB7D-D477-68BB-484A-CB095AB845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1399" y="192875"/>
            <a:ext cx="8909201" cy="590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348932"/>
      </p:ext>
    </p:extLst>
  </p:cSld>
  <p:clrMapOvr>
    <a:masterClrMapping/>
  </p:clrMapOvr>
</p:sld>
</file>

<file path=ppt/theme/theme1.xml><?xml version="1.0" encoding="utf-8"?>
<a:theme xmlns:a="http://schemas.openxmlformats.org/drawingml/2006/main" name="JVS PPT Dark">
  <a:themeElements>
    <a:clrScheme name="JVS barvy">
      <a:dk1>
        <a:srgbClr val="545860"/>
      </a:dk1>
      <a:lt1>
        <a:srgbClr val="FFFFFF"/>
      </a:lt1>
      <a:dk2>
        <a:srgbClr val="0C1838"/>
      </a:dk2>
      <a:lt2>
        <a:srgbClr val="A7A9B3"/>
      </a:lt2>
      <a:accent1>
        <a:srgbClr val="00459B"/>
      </a:accent1>
      <a:accent2>
        <a:srgbClr val="D70C0F"/>
      </a:accent2>
      <a:accent3>
        <a:srgbClr val="F7C1B9"/>
      </a:accent3>
      <a:accent4>
        <a:srgbClr val="690527"/>
      </a:accent4>
      <a:accent5>
        <a:srgbClr val="9DC8E9"/>
      </a:accent5>
      <a:accent6>
        <a:srgbClr val="878A95"/>
      </a:accent6>
      <a:hlink>
        <a:srgbClr val="008C99"/>
      </a:hlink>
      <a:folHlink>
        <a:srgbClr val="452E73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JVS PPS Light">
  <a:themeElements>
    <a:clrScheme name="JVS UOSS 1">
      <a:dk1>
        <a:srgbClr val="545860"/>
      </a:dk1>
      <a:lt1>
        <a:srgbClr val="FFFFFF"/>
      </a:lt1>
      <a:dk2>
        <a:srgbClr val="0C1838"/>
      </a:dk2>
      <a:lt2>
        <a:srgbClr val="A7A9B3"/>
      </a:lt2>
      <a:accent1>
        <a:srgbClr val="00459B"/>
      </a:accent1>
      <a:accent2>
        <a:srgbClr val="D70C0F"/>
      </a:accent2>
      <a:accent3>
        <a:srgbClr val="F7C1B9"/>
      </a:accent3>
      <a:accent4>
        <a:srgbClr val="690527"/>
      </a:accent4>
      <a:accent5>
        <a:srgbClr val="9DC8E9"/>
      </a:accent5>
      <a:accent6>
        <a:srgbClr val="878A95"/>
      </a:accent6>
      <a:hlink>
        <a:srgbClr val="008C99"/>
      </a:hlink>
      <a:folHlink>
        <a:srgbClr val="452E73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53E2BC182952C44BBAFAEC6093676C6" ma:contentTypeVersion="12" ma:contentTypeDescription="Vytvoří nový dokument" ma:contentTypeScope="" ma:versionID="3ddea503870e84819258640eb5669f46">
  <xsd:schema xmlns:xsd="http://www.w3.org/2001/XMLSchema" xmlns:xs="http://www.w3.org/2001/XMLSchema" xmlns:p="http://schemas.microsoft.com/office/2006/metadata/properties" xmlns:ns2="bb50961a-01f8-4a31-97df-cc737852abde" xmlns:ns3="d6be7263-8cf3-404f-8f3a-9141da07474e" targetNamespace="http://schemas.microsoft.com/office/2006/metadata/properties" ma:root="true" ma:fieldsID="6e55fb1ba409993c0220d5cba3eec132" ns2:_="" ns3:_="">
    <xsd:import namespace="bb50961a-01f8-4a31-97df-cc737852abde"/>
    <xsd:import namespace="d6be7263-8cf3-404f-8f3a-9141da07474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50961a-01f8-4a31-97df-cc737852ab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Značky obrázků" ma:readOnly="false" ma:fieldId="{5cf76f15-5ced-4ddc-b409-7134ff3c332f}" ma:taxonomyMulti="true" ma:sspId="635b4d26-ba4a-4603-bec3-cd1f9d645e8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be7263-8cf3-404f-8f3a-9141da07474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4821d86-a3c4-455e-8098-3dac7fa18c69}" ma:internalName="TaxCatchAll" ma:showField="CatchAllData" ma:web="d6be7263-8cf3-404f-8f3a-9141da0747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b50961a-01f8-4a31-97df-cc737852abde">
      <Terms xmlns="http://schemas.microsoft.com/office/infopath/2007/PartnerControls"/>
    </lcf76f155ced4ddcb4097134ff3c332f>
    <TaxCatchAll xmlns="d6be7263-8cf3-404f-8f3a-9141da07474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B9B7E5F-DA52-429F-B92F-5D2486211B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50961a-01f8-4a31-97df-cc737852abde"/>
    <ds:schemaRef ds:uri="d6be7263-8cf3-404f-8f3a-9141da0747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D19C120-5274-443A-93A6-139E5591E124}">
  <ds:schemaRefs>
    <ds:schemaRef ds:uri="http://purl.org/dc/terms/"/>
    <ds:schemaRef ds:uri="http://schemas.openxmlformats.org/package/2006/metadata/core-properties"/>
    <ds:schemaRef ds:uri="http://schemas.microsoft.com/office/2006/metadata/properties"/>
    <ds:schemaRef ds:uri="bb50961a-01f8-4a31-97df-cc737852abde"/>
    <ds:schemaRef ds:uri="d6be7263-8cf3-404f-8f3a-9141da07474e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C91B0F1-BDD1-486A-BD8F-8AC4E1CC693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10961</TotalTime>
  <Words>3064</Words>
  <Application>Microsoft Office PowerPoint</Application>
  <PresentationFormat>Širokoúhlá obrazovka</PresentationFormat>
  <Paragraphs>383</Paragraphs>
  <Slides>53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53</vt:i4>
      </vt:variant>
    </vt:vector>
  </HeadingPairs>
  <TitlesOfParts>
    <vt:vector size="60" baseType="lpstr">
      <vt:lpstr>Aptos</vt:lpstr>
      <vt:lpstr>Arial</vt:lpstr>
      <vt:lpstr>Czechia Sans</vt:lpstr>
      <vt:lpstr>Symbol</vt:lpstr>
      <vt:lpstr>Wingdings</vt:lpstr>
      <vt:lpstr>JVS PPT Dark</vt:lpstr>
      <vt:lpstr>JVS PPS Light</vt:lpstr>
      <vt:lpstr>Metodický výklad nové činnosti Pomoc při zvládání běžných úkonů péče o zdraví</vt:lpstr>
      <vt:lpstr>Prezentace aplikace PowerPoint</vt:lpstr>
      <vt:lpstr>Prezentace aplikace PowerPoint</vt:lpstr>
      <vt:lpstr>Prezentace aplikace PowerPoint</vt:lpstr>
      <vt:lpstr>Metodický výklad, termíny a další aktivity</vt:lpstr>
      <vt:lpstr>Obsah webináře</vt:lpstr>
      <vt:lpstr>Zákon č. 108/2006 Sb. ve znění zákona  č. 38/2025 Sb.  Institut pomoci s běžnými úkony péče o zdraví (vyhláška č. 100/2026 Sb.)</vt:lpstr>
      <vt:lpstr>Legislativní změna</vt:lpstr>
      <vt:lpstr>Prezentace aplikace PowerPoint</vt:lpstr>
      <vt:lpstr>Odůvodnění návrhu, který zavedl institut </vt:lpstr>
      <vt:lpstr>Text běžný</vt:lpstr>
      <vt:lpstr>Péče o zdraví vymezení (OZ × zdravotní služby × sociální služby)  </vt:lpstr>
      <vt:lpstr>Péče o zdraví vymezení (OZ × zdravotní služby × sociální služby)  </vt:lpstr>
      <vt:lpstr>Prezentace aplikace PowerPoint</vt:lpstr>
      <vt:lpstr>Kvalifikace pracovníka - §116 ZSS</vt:lpstr>
      <vt:lpstr>Základní kvalifikační požadavky</vt:lpstr>
      <vt:lpstr>Aktéři a jejich role</vt:lpstr>
      <vt:lpstr>Role poskytovatele </vt:lpstr>
      <vt:lpstr>Registrace a reálná dostupnost činnosti</vt:lpstr>
      <vt:lpstr>Dotaz + odpověď</vt:lpstr>
      <vt:lpstr>Role pracovníka – poskytuje asistenci</vt:lpstr>
      <vt:lpstr>01 Institut pomoci s běžnými úkony péče o zdraví</vt:lpstr>
      <vt:lpstr>Prezentace aplikace PowerPoint</vt:lpstr>
      <vt:lpstr>Prezentace aplikace PowerPoint</vt:lpstr>
      <vt:lpstr>Prezentace aplikace PowerPoint</vt:lpstr>
      <vt:lpstr>Prezentace aplikace PowerPoint</vt:lpstr>
      <vt:lpstr>Sjednání péče (smluvní rámec) </vt:lpstr>
      <vt:lpstr>Dokumentace </vt:lpstr>
      <vt:lpstr>Dotaz</vt:lpstr>
      <vt:lpstr>Odpověď – NE!</vt:lpstr>
      <vt:lpstr>Dotaz</vt:lpstr>
      <vt:lpstr>Prezentace aplikace PowerPoint</vt:lpstr>
      <vt:lpstr>Dotaz</vt:lpstr>
      <vt:lpstr>Odpověď</vt:lpstr>
      <vt:lpstr>Prezentace aplikace PowerPoint</vt:lpstr>
      <vt:lpstr>Zpřesnění činností – péče o vlastní osobu a oblast pomoci s hygienou</vt:lpstr>
      <vt:lpstr>Péče o vlastní osobu</vt:lpstr>
      <vt:lpstr>Pomoc při osobní hygieně nebo poskytnutí podmínek pro osobní hygienu</vt:lpstr>
      <vt:lpstr>Dotaz</vt:lpstr>
      <vt:lpstr>Odpověď - Doplněk stravy × humánní léč. přípravek</vt:lpstr>
      <vt:lpstr>Dotaz</vt:lpstr>
      <vt:lpstr>Odpověď – polohování X změna polohy</vt:lpstr>
      <vt:lpstr>Prezentace aplikace PowerPoint</vt:lpstr>
      <vt:lpstr>DOHLED NAD BEZPEČÍM</vt:lpstr>
      <vt:lpstr>Prezentace aplikace PowerPoint</vt:lpstr>
      <vt:lpstr>Prezentace aplikace PowerPoint</vt:lpstr>
      <vt:lpstr>Dohled nad bezpečím, Pomoc s užitím,  První pomoc, Krajní nouze</vt:lpstr>
      <vt:lpstr>Specializovaný kurz</vt:lpstr>
      <vt:lpstr>Specializovaný kurz – legislativní rámec</vt:lpstr>
      <vt:lpstr>Kdo může kurz realizovat? </vt:lpstr>
      <vt:lpstr>Podmínky akreditace</vt:lpstr>
      <vt:lpstr>Prezentace aplikace PowerPoint</vt:lpstr>
      <vt:lpstr>Děkujeme za pozornost</vt:lpstr>
    </vt:vector>
  </TitlesOfParts>
  <Manager/>
  <Company>Jednotný vizuální styl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Karel Drašnar</dc:creator>
  <cp:keywords/>
  <dc:description/>
  <cp:lastModifiedBy>Suchopárková Karolína Mgr., MBA (MPSV)</cp:lastModifiedBy>
  <cp:revision>219</cp:revision>
  <cp:lastPrinted>2025-10-24T08:31:40Z</cp:lastPrinted>
  <dcterms:created xsi:type="dcterms:W3CDTF">2025-01-29T13:36:29Z</dcterms:created>
  <dcterms:modified xsi:type="dcterms:W3CDTF">2026-07-24T17:16:20Z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0x010100353E2BC182952C44BBAFAEC6093676C6</vt:lpwstr>
  </property>
  <property fmtid="{D5CDD505-2E9C-101B-9397-08002B2CF9AE}" pid="3" name="MediaServiceImageTags">
    <vt:lpwstr/>
  </property>
  <property fmtid="{D5CDD505-2E9C-101B-9397-08002B2CF9AE}" pid="4" name="MSIP_Label_b3564849-fbfc-4795-ad59-055bb350645f_Enabled">
    <vt:lpwstr>true</vt:lpwstr>
  </property>
  <property fmtid="{D5CDD505-2E9C-101B-9397-08002B2CF9AE}" pid="5" name="MSIP_Label_b3564849-fbfc-4795-ad59-055bb350645f_SetDate">
    <vt:lpwstr>2025-11-05T08:47:26Z</vt:lpwstr>
  </property>
  <property fmtid="{D5CDD505-2E9C-101B-9397-08002B2CF9AE}" pid="6" name="MSIP_Label_b3564849-fbfc-4795-ad59-055bb350645f_Method">
    <vt:lpwstr>Standard</vt:lpwstr>
  </property>
  <property fmtid="{D5CDD505-2E9C-101B-9397-08002B2CF9AE}" pid="7" name="MSIP_Label_b3564849-fbfc-4795-ad59-055bb350645f_Name">
    <vt:lpwstr>M102S01</vt:lpwstr>
  </property>
  <property fmtid="{D5CDD505-2E9C-101B-9397-08002B2CF9AE}" pid="8" name="MSIP_Label_b3564849-fbfc-4795-ad59-055bb350645f_SiteId">
    <vt:lpwstr>65154e19-ce31-44e2-97af-2480f4c17f95</vt:lpwstr>
  </property>
  <property fmtid="{D5CDD505-2E9C-101B-9397-08002B2CF9AE}" pid="9" name="MSIP_Label_b3564849-fbfc-4795-ad59-055bb350645f_ActionId">
    <vt:lpwstr>a46c3e65-4ee5-4762-a82b-3d1c88712a7f</vt:lpwstr>
  </property>
  <property fmtid="{D5CDD505-2E9C-101B-9397-08002B2CF9AE}" pid="10" name="MSIP_Label_b3564849-fbfc-4795-ad59-055bb350645f_ContentBits">
    <vt:lpwstr>0</vt:lpwstr>
  </property>
  <property fmtid="{D5CDD505-2E9C-101B-9397-08002B2CF9AE}" pid="11" name="MSIP_Label_b3564849-fbfc-4795-ad59-055bb350645f_Tag">
    <vt:lpwstr>10, 3, 0, 1</vt:lpwstr>
  </property>
</Properties>
</file>